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675" r:id="rId5"/>
  </p:sldMasterIdLst>
  <p:notesMasterIdLst>
    <p:notesMasterId r:id="rId46"/>
  </p:notesMasterIdLst>
  <p:handoutMasterIdLst>
    <p:handoutMasterId r:id="rId47"/>
  </p:handoutMasterIdLst>
  <p:sldIdLst>
    <p:sldId id="2375" r:id="rId6"/>
    <p:sldId id="1959" r:id="rId7"/>
    <p:sldId id="1977" r:id="rId8"/>
    <p:sldId id="2237" r:id="rId9"/>
    <p:sldId id="2238" r:id="rId10"/>
    <p:sldId id="2377" r:id="rId11"/>
    <p:sldId id="2382" r:id="rId12"/>
    <p:sldId id="2384" r:id="rId13"/>
    <p:sldId id="2385" r:id="rId14"/>
    <p:sldId id="2383" r:id="rId15"/>
    <p:sldId id="2379" r:id="rId16"/>
    <p:sldId id="2401" r:id="rId17"/>
    <p:sldId id="2387" r:id="rId18"/>
    <p:sldId id="2388" r:id="rId19"/>
    <p:sldId id="2398" r:id="rId20"/>
    <p:sldId id="2399" r:id="rId21"/>
    <p:sldId id="2380" r:id="rId22"/>
    <p:sldId id="2402" r:id="rId23"/>
    <p:sldId id="2391" r:id="rId24"/>
    <p:sldId id="2400" r:id="rId25"/>
    <p:sldId id="2389" r:id="rId26"/>
    <p:sldId id="2390" r:id="rId27"/>
    <p:sldId id="2381" r:id="rId28"/>
    <p:sldId id="2395" r:id="rId29"/>
    <p:sldId id="2396" r:id="rId30"/>
    <p:sldId id="2397" r:id="rId31"/>
    <p:sldId id="2403" r:id="rId32"/>
    <p:sldId id="2404" r:id="rId33"/>
    <p:sldId id="2405" r:id="rId34"/>
    <p:sldId id="2378" r:id="rId35"/>
    <p:sldId id="2406" r:id="rId36"/>
    <p:sldId id="2393" r:id="rId37"/>
    <p:sldId id="2394" r:id="rId38"/>
    <p:sldId id="2315" r:id="rId39"/>
    <p:sldId id="2299" r:id="rId40"/>
    <p:sldId id="2304" r:id="rId41"/>
    <p:sldId id="2319" r:id="rId42"/>
    <p:sldId id="2321" r:id="rId43"/>
    <p:sldId id="2322" r:id="rId44"/>
    <p:sldId id="1948" r:id="rId45"/>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8616D459-25C9-41BE-A675-B213035DE140}">
          <p14:sldIdLst>
            <p14:sldId id="2375"/>
            <p14:sldId id="1959"/>
            <p14:sldId id="1977"/>
            <p14:sldId id="2237"/>
          </p14:sldIdLst>
        </p14:section>
        <p14:section name="Keynote" id="{86A97C96-C712-A044-95DE-17D06CE567EB}">
          <p14:sldIdLst>
            <p14:sldId id="2238"/>
            <p14:sldId id="2377"/>
            <p14:sldId id="2382"/>
            <p14:sldId id="2384"/>
            <p14:sldId id="2385"/>
            <p14:sldId id="2383"/>
          </p14:sldIdLst>
        </p14:section>
        <p14:section name="Workshop" id="{CDB9190D-B2B8-404B-84FA-BA2A0F87F808}">
          <p14:sldIdLst>
            <p14:sldId id="2379"/>
            <p14:sldId id="2401"/>
            <p14:sldId id="2387"/>
            <p14:sldId id="2388"/>
            <p14:sldId id="2398"/>
            <p14:sldId id="2399"/>
            <p14:sldId id="2380"/>
            <p14:sldId id="2402"/>
            <p14:sldId id="2391"/>
            <p14:sldId id="2400"/>
            <p14:sldId id="2389"/>
            <p14:sldId id="2390"/>
            <p14:sldId id="2381"/>
            <p14:sldId id="2395"/>
            <p14:sldId id="2396"/>
            <p14:sldId id="2397"/>
            <p14:sldId id="2403"/>
            <p14:sldId id="2404"/>
            <p14:sldId id="2405"/>
          </p14:sldIdLst>
        </p14:section>
        <p14:section name="Survey" id="{69AF9E1F-2A83-8847-B327-94FB34911CEF}">
          <p14:sldIdLst>
            <p14:sldId id="2378"/>
            <p14:sldId id="2406"/>
            <p14:sldId id="2393"/>
            <p14:sldId id="2394"/>
          </p14:sldIdLst>
        </p14:section>
        <p14:section name="Wrap Up" id="{CFAB8232-DBB3-5E44-8D71-1F46522BC9AB}">
          <p14:sldIdLst>
            <p14:sldId id="2315"/>
            <p14:sldId id="2299"/>
            <p14:sldId id="2304"/>
            <p14:sldId id="2319"/>
            <p14:sldId id="2321"/>
            <p14:sldId id="2322"/>
          </p14:sldIdLst>
        </p14:section>
        <p14:section name="Capstone" id="{965B7E72-0A04-204D-B6CA-FE1DAB323B8E}">
          <p14:sldIdLst>
            <p14:sldId id="194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7" name="Brooke Merriman" initials="BM" lastIdx="32" clrIdx="7">
    <p:extLst>
      <p:ext uri="{19B8F6BF-5375-455C-9EA6-DF929625EA0E}">
        <p15:presenceInfo xmlns:p15="http://schemas.microsoft.com/office/powerpoint/2012/main" userId="S::merriman@prowesscorp.com::76c8584a-d76a-48e9-9836-978021847b04" providerId="AD"/>
      </p:ext>
    </p:extLst>
  </p:cmAuthor>
  <p:cmAuthor id="1" name="Mary Feil-Jacobs" initials="MFJ" lastIdx="43" clrIdx="1"/>
  <p:cmAuthor id="8" name="David Jeppesen" initials="DJ [2]" lastIdx="25" clrIdx="8">
    <p:extLst>
      <p:ext uri="{19B8F6BF-5375-455C-9EA6-DF929625EA0E}">
        <p15:presenceInfo xmlns:p15="http://schemas.microsoft.com/office/powerpoint/2012/main" userId="S-1-5-21-3770494660-1800110965-1935647350-10281" providerId="AD"/>
      </p:ext>
    </p:extLst>
  </p:cmAuthor>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 id="5" name="Alan Deeth" initials="AD" lastIdx="10" clrIdx="5">
    <p:extLst>
      <p:ext uri="{19B8F6BF-5375-455C-9EA6-DF929625EA0E}">
        <p15:presenceInfo xmlns:p15="http://schemas.microsoft.com/office/powerpoint/2012/main" userId="S-1-5-21-3770494660-1800110965-1935647350-7870" providerId="AD"/>
      </p:ext>
    </p:extLst>
  </p:cmAuthor>
  <p:cmAuthor id="6" name="David Jeppesen" initials="DJ" lastIdx="3" clrIdx="6">
    <p:extLst>
      <p:ext uri="{19B8F6BF-5375-455C-9EA6-DF929625EA0E}">
        <p15:presenceInfo xmlns:p15="http://schemas.microsoft.com/office/powerpoint/2012/main" userId="David Jeppese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a:srgbClr val="0078D4"/>
    <a:srgbClr val="50E6FF"/>
    <a:srgbClr val="30E5D0"/>
    <a:srgbClr val="A92E01"/>
    <a:srgbClr val="C13501"/>
    <a:srgbClr val="FF9349"/>
    <a:srgbClr val="E6E6E6"/>
    <a:srgbClr val="7373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730" autoAdjust="0"/>
    <p:restoredTop sz="78794" autoAdjust="0"/>
  </p:normalViewPr>
  <p:slideViewPr>
    <p:cSldViewPr snapToGrid="0">
      <p:cViewPr varScale="1">
        <p:scale>
          <a:sx n="67" d="100"/>
          <a:sy n="67" d="100"/>
        </p:scale>
        <p:origin x="1584" y="62"/>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handoutMaster" Target="handoutMasters/handoutMaster1.xml"/><Relationship Id="rId50"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commentAuthors" Target="commentAuthors.xml"/><Relationship Id="rId8" Type="http://schemas.openxmlformats.org/officeDocument/2006/relationships/slide" Target="slides/slide3.xml"/><Relationship Id="rId51"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1/17/2020 1:39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eg>
</file>

<file path=ppt/media/image11.png>
</file>

<file path=ppt/media/image12.jpg>
</file>

<file path=ppt/media/image13.png>
</file>

<file path=ppt/media/image14.png>
</file>

<file path=ppt/media/image15.png>
</file>

<file path=ppt/media/image16.png>
</file>

<file path=ppt/media/image17.png>
</file>

<file path=ppt/media/image18.jpeg>
</file>

<file path=ppt/media/image19.png>
</file>

<file path=ppt/media/image2.jpeg>
</file>

<file path=ppt/media/image20.jpeg>
</file>

<file path=ppt/media/image21.png>
</file>

<file path=ppt/media/image22.png>
</file>

<file path=ppt/media/image23.jp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jpeg>
</file>

<file path=ppt/media/image4.png>
</file>

<file path=ppt/media/image5.jpg>
</file>

<file path=ppt/media/image6.jp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1/17/2020 1:39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vimeo.com/107291206"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visualstudio.microsoft.com/" TargetMode="External"/><Relationship Id="rId2" Type="http://schemas.openxmlformats.org/officeDocument/2006/relationships/slide" Target="../slides/slide19.xml"/><Relationship Id="rId1" Type="http://schemas.openxmlformats.org/officeDocument/2006/relationships/notesMaster" Target="../notesMasters/notesMaster1.xml"/><Relationship Id="rId6" Type="http://schemas.openxmlformats.org/officeDocument/2006/relationships/hyperlink" Target="https://code.visualstudio.com/license" TargetMode="External"/><Relationship Id="rId5" Type="http://schemas.openxmlformats.org/officeDocument/2006/relationships/hyperlink" Target="https://code.visualstudio.com/docs/setup/setup-overview" TargetMode="External"/><Relationship Id="rId4" Type="http://schemas.openxmlformats.org/officeDocument/2006/relationships/hyperlink" Target="https://code.visualstudio.com/docs/supporting/requirements" TargetMode="Externa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validator.w3.org/" TargetMode="External"/><Relationship Id="rId2" Type="http://schemas.openxmlformats.org/officeDocument/2006/relationships/slide" Target="../slides/slide22.xml"/><Relationship Id="rId1" Type="http://schemas.openxmlformats.org/officeDocument/2006/relationships/notesMaster" Target="../notesMasters/notesMaster1.xml"/><Relationship Id="rId4" Type="http://schemas.openxmlformats.org/officeDocument/2006/relationships/hyperlink" Target="https://en.wikipedia.org/wiki/Semantic_HTML" TargetMode="Externa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www.lifewire.com/get-inspect-element-tool-for-browser-756549"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codepen.io/dannyooooo/pen/Powybqr"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learn.shayhowe.com/html-css/opening-the-box-model/" TargetMode="External"/><Relationship Id="rId2" Type="http://schemas.openxmlformats.org/officeDocument/2006/relationships/slide" Target="../slides/slide28.xml"/><Relationship Id="rId1" Type="http://schemas.openxmlformats.org/officeDocument/2006/relationships/notesMaster" Target="../notesMasters/notesMaster1.xml"/><Relationship Id="rId4" Type="http://schemas.openxmlformats.org/officeDocument/2006/relationships/hyperlink" Target="https://codepen.io/dannyooooo/pen/zYxmoBP" TargetMode="Externa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codepen.io/dannyooooo/pen/100311ce217467fbcf13862a5090012b" TargetMode="External"/><Relationship Id="rId2" Type="http://schemas.openxmlformats.org/officeDocument/2006/relationships/slide" Target="../slides/slide29.xml"/><Relationship Id="rId1" Type="http://schemas.openxmlformats.org/officeDocument/2006/relationships/notesMaster" Target="../notesMasters/notesMaster1.xml"/><Relationship Id="rId4" Type="http://schemas.openxmlformats.org/officeDocument/2006/relationships/hyperlink" Target="https://codepen.io/dannyooooo/pen/Powybmo" TargetMode="Externa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azure.microsoft.com/free/"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websitehostingrating.com/internet-statistics-fact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a:p>
            <a:pPr marL="171450" indent="-171450">
              <a:buFontTx/>
              <a:buChar char="-"/>
            </a:pPr>
            <a:endParaRPr lang="en-US" dirty="0"/>
          </a:p>
          <a:p>
            <a:pPr marL="171450" indent="-171450">
              <a:buFontTx/>
              <a:buChar char="-"/>
            </a:pP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1/17/2020 1:39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2553537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 the past two decades, web development has emerged as a profession due to the fact that we have powerful computers that we can work with at our homes and offices.</a:t>
            </a:r>
          </a:p>
          <a:p>
            <a:endParaRPr lang="en-US" dirty="0"/>
          </a:p>
          <a:p>
            <a:r>
              <a:rPr lang="en-US" dirty="0"/>
              <a:t>The development of supporting technologies have furthered the proliferation of the internet and made the web ubiquitous.</a:t>
            </a:r>
          </a:p>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32506603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39199859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Clients and Servers</a:t>
            </a:r>
          </a:p>
          <a:p>
            <a:r>
              <a:rPr lang="en-US" dirty="0"/>
              <a:t>HTTP </a:t>
            </a:r>
          </a:p>
          <a:p>
            <a:r>
              <a:rPr lang="en-US" dirty="0"/>
              <a:t>IP Addresses</a:t>
            </a:r>
          </a:p>
          <a:p>
            <a:r>
              <a:rPr lang="en-US" dirty="0"/>
              <a:t>URL</a:t>
            </a:r>
          </a:p>
          <a:p>
            <a:r>
              <a:rPr lang="en-US" dirty="0"/>
              <a:t>Ethernet</a:t>
            </a:r>
          </a:p>
          <a:p>
            <a:r>
              <a:rPr lang="en-US" dirty="0"/>
              <a:t>Localhost</a:t>
            </a:r>
          </a:p>
          <a:p>
            <a:r>
              <a:rPr lang="en-US" dirty="0"/>
              <a:t>Web Hosting</a:t>
            </a:r>
          </a:p>
          <a:p>
            <a:endParaRPr lang="en-US" dirty="0"/>
          </a:p>
          <a:p>
            <a:endParaRPr lang="en-US" dirty="0"/>
          </a:p>
          <a:p>
            <a:endParaRPr lang="en-US" dirty="0"/>
          </a:p>
          <a:p>
            <a:endParaRPr lang="en-US" dirty="0"/>
          </a:p>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17947559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Watch this video and do a similar presentation to talk about the Request/Response Cycle.</a:t>
            </a:r>
          </a:p>
          <a:p>
            <a:endParaRPr lang="en-US" dirty="0"/>
          </a:p>
          <a:p>
            <a:r>
              <a:rPr lang="en-US" dirty="0">
                <a:hlinkClick r:id="rId3"/>
              </a:rPr>
              <a:t>https://vimeo.com/107291206</a:t>
            </a:r>
            <a:endParaRPr lang="en-US" dirty="0"/>
          </a:p>
          <a:p>
            <a:endParaRPr lang="en-US" dirty="0"/>
          </a:p>
          <a:p>
            <a:r>
              <a:rPr lang="en-US" dirty="0"/>
              <a:t>(if asked for a password it’s “</a:t>
            </a:r>
            <a:r>
              <a:rPr lang="en-US" dirty="0" err="1"/>
              <a:t>codingdojo</a:t>
            </a:r>
            <a:r>
              <a:rPr lang="en-US" dirty="0"/>
              <a:t>”)</a:t>
            </a:r>
          </a:p>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29454765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Front end </a:t>
            </a:r>
            <a:r>
              <a:rPr lang="en-US" dirty="0" err="1"/>
              <a:t>devs</a:t>
            </a:r>
            <a:r>
              <a:rPr lang="en-US" dirty="0"/>
              <a:t>:</a:t>
            </a:r>
          </a:p>
          <a:p>
            <a:r>
              <a:rPr lang="en-US" sz="882" b="0" i="0" kern="1200" dirty="0">
                <a:solidFill>
                  <a:schemeClr val="tx1"/>
                </a:solidFill>
                <a:effectLst/>
                <a:latin typeface="Segoe UI" panose="020B0502040204020203" pitchFamily="34" charset="0"/>
                <a:ea typeface="+mn-ea"/>
                <a:cs typeface="+mn-cs"/>
              </a:rPr>
              <a:t>A front-end developer is a type of computer programmer that codes and creates the visual front-end elements of a software,</a:t>
            </a:r>
            <a:r>
              <a:rPr lang="en-US" sz="882" b="0" i="0" u="none" kern="1200" dirty="0">
                <a:solidFill>
                  <a:schemeClr val="tx1"/>
                </a:solidFill>
                <a:effectLst/>
                <a:latin typeface="Segoe UI" panose="020B0502040204020203" pitchFamily="34" charset="0"/>
                <a:ea typeface="+mn-ea"/>
                <a:cs typeface="+mn-cs"/>
              </a:rPr>
              <a:t> application</a:t>
            </a:r>
            <a:r>
              <a:rPr lang="en-US" sz="882" b="0" i="0" kern="1200" dirty="0">
                <a:solidFill>
                  <a:schemeClr val="tx1"/>
                </a:solidFill>
                <a:effectLst/>
                <a:latin typeface="Segoe UI" panose="020B0502040204020203" pitchFamily="34" charset="0"/>
                <a:ea typeface="+mn-ea"/>
                <a:cs typeface="+mn-cs"/>
              </a:rPr>
              <a:t> or website. He or she creates computing components/features that are directly viewable and accessible by the end user or client. A front-end developer is also known as a client-side developer, </a:t>
            </a:r>
            <a:r>
              <a:rPr lang="en-US" sz="882" b="0" i="0" kern="1200" dirty="0" err="1">
                <a:solidFill>
                  <a:schemeClr val="tx1"/>
                </a:solidFill>
                <a:effectLst/>
                <a:latin typeface="Segoe UI" panose="020B0502040204020203" pitchFamily="34" charset="0"/>
                <a:ea typeface="+mn-ea"/>
                <a:cs typeface="+mn-cs"/>
              </a:rPr>
              <a:t>HTMLer</a:t>
            </a:r>
            <a:r>
              <a:rPr lang="en-US" sz="882" b="0" i="0" kern="1200" dirty="0">
                <a:solidFill>
                  <a:schemeClr val="tx1"/>
                </a:solidFill>
                <a:effectLst/>
                <a:latin typeface="Segoe UI" panose="020B0502040204020203" pitchFamily="34" charset="0"/>
                <a:ea typeface="+mn-ea"/>
                <a:cs typeface="+mn-cs"/>
              </a:rPr>
              <a:t> and </a:t>
            </a:r>
            <a:r>
              <a:rPr lang="en-US" sz="882" b="0" i="0" u="none" kern="1200" dirty="0">
                <a:solidFill>
                  <a:schemeClr val="tx1"/>
                </a:solidFill>
                <a:effectLst/>
                <a:latin typeface="Segoe UI" panose="020B0502040204020203" pitchFamily="34" charset="0"/>
                <a:ea typeface="+mn-ea"/>
                <a:cs typeface="+mn-cs"/>
              </a:rPr>
              <a:t>front-end coder.</a:t>
            </a:r>
          </a:p>
          <a:p>
            <a:endParaRPr lang="en-US" dirty="0"/>
          </a:p>
          <a:p>
            <a:r>
              <a:rPr lang="en-US" dirty="0"/>
              <a:t>Back end </a:t>
            </a:r>
            <a:r>
              <a:rPr lang="en-US" dirty="0" err="1"/>
              <a:t>devs</a:t>
            </a:r>
            <a:r>
              <a:rPr lang="en-US" dirty="0"/>
              <a:t>:</a:t>
            </a:r>
          </a:p>
          <a:p>
            <a:r>
              <a:rPr lang="en-US" sz="882" b="0" i="0" kern="1200" dirty="0">
                <a:solidFill>
                  <a:schemeClr val="tx1"/>
                </a:solidFill>
                <a:effectLst/>
                <a:latin typeface="Segoe UI" panose="020B0502040204020203" pitchFamily="34" charset="0"/>
                <a:ea typeface="+mn-ea"/>
                <a:cs typeface="+mn-cs"/>
              </a:rPr>
              <a:t>A back-end developer is a type of programmer who creates the logical back-end and core computational logic of a website, software or information system. The developer creates components and features that are indirectly accessed by a user through a front-end </a:t>
            </a:r>
            <a:r>
              <a:rPr lang="en-US" sz="882" b="0" i="0" u="none" kern="1200" dirty="0">
                <a:solidFill>
                  <a:schemeClr val="tx1"/>
                </a:solidFill>
                <a:effectLst/>
                <a:latin typeface="Segoe UI" panose="020B0502040204020203" pitchFamily="34" charset="0"/>
                <a:ea typeface="+mn-ea"/>
                <a:cs typeface="+mn-cs"/>
              </a:rPr>
              <a:t>application or system.</a:t>
            </a:r>
            <a:endParaRPr lang="en-US" u="none" dirty="0"/>
          </a:p>
          <a:p>
            <a:endParaRPr lang="en-US" dirty="0"/>
          </a:p>
          <a:p>
            <a:r>
              <a:rPr lang="en-US" dirty="0"/>
              <a:t>Full Stack </a:t>
            </a:r>
            <a:r>
              <a:rPr lang="en-US" dirty="0" err="1"/>
              <a:t>devs</a:t>
            </a:r>
            <a:r>
              <a:rPr lang="en-US" dirty="0"/>
              <a:t>:</a:t>
            </a:r>
          </a:p>
          <a:p>
            <a:r>
              <a:rPr lang="en-US" sz="882" b="0" i="0" kern="1200" dirty="0">
                <a:solidFill>
                  <a:schemeClr val="tx1"/>
                </a:solidFill>
                <a:effectLst/>
                <a:latin typeface="Segoe UI" panose="020B0502040204020203" pitchFamily="34" charset="0"/>
                <a:ea typeface="+mn-ea"/>
                <a:cs typeface="+mn-cs"/>
              </a:rPr>
              <a:t>Full-stack developers are experts in both the front-end and back-end; so, the full stack of technology that makes up a website. They are proficient in both front-end and back-end languages and frameworks, as well as in server, network and hosting environments. To get to this breadth and depth of knowledge, most full-stack developers will have spent many years working in a variety of different roles. They also tend to be well-versed in both business logic and user experience, meaning they are not only well-equipped to get hands on, but can also guide and consult on strategy too.</a:t>
            </a:r>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16132898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Need to link to production </a:t>
            </a:r>
            <a:br>
              <a:rPr lang="en-US" dirty="0"/>
            </a:br>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a:p>
        </p:txBody>
      </p:sp>
    </p:spTree>
    <p:extLst>
      <p:ext uri="{BB962C8B-B14F-4D97-AF65-F5344CB8AC3E}">
        <p14:creationId xmlns:p14="http://schemas.microsoft.com/office/powerpoint/2010/main" val="3611694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a:p>
        </p:txBody>
      </p:sp>
    </p:spTree>
    <p:extLst>
      <p:ext uri="{BB962C8B-B14F-4D97-AF65-F5344CB8AC3E}">
        <p14:creationId xmlns:p14="http://schemas.microsoft.com/office/powerpoint/2010/main" val="16396505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What is the difference between Visual Studio Code and Visual Studio IDE?</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Visual Studio Code is a streamlined code editor with support for development operations like debugging, task running, and version control. It aims to provide just the tools a developer needs for a quick code-build-debug cycle and leaves more complex workflows to fuller featured IDEs, such as </a:t>
            </a:r>
            <a:r>
              <a:rPr lang="en-US" sz="882" b="0" i="0" u="none" strike="noStrike" kern="1200" dirty="0">
                <a:solidFill>
                  <a:schemeClr val="tx1"/>
                </a:solidFill>
                <a:effectLst/>
                <a:latin typeface="Segoe UI" panose="020B0502040204020203" pitchFamily="34" charset="0"/>
                <a:ea typeface="+mn-ea"/>
                <a:cs typeface="+mn-cs"/>
                <a:hlinkClick r:id="rId3"/>
              </a:rPr>
              <a:t>Visual Studio IDE</a:t>
            </a:r>
            <a:r>
              <a:rPr lang="en-US" sz="882" b="0" i="0" kern="1200" dirty="0">
                <a:solidFill>
                  <a:schemeClr val="tx1"/>
                </a:solidFill>
                <a:effectLst/>
                <a:latin typeface="Segoe UI" panose="020B0502040204020203" pitchFamily="34" charset="0"/>
                <a:ea typeface="+mn-ea"/>
                <a:cs typeface="+mn-cs"/>
              </a:rPr>
              <a:t>.</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Which OSs are supported?</a:t>
            </a:r>
          </a:p>
          <a:p>
            <a:r>
              <a:rPr lang="en-US" sz="882" b="0" i="0" kern="1200" dirty="0">
                <a:solidFill>
                  <a:schemeClr val="tx1"/>
                </a:solidFill>
                <a:effectLst/>
                <a:latin typeface="Segoe UI" panose="020B0502040204020203" pitchFamily="34" charset="0"/>
                <a:ea typeface="+mn-ea"/>
                <a:cs typeface="+mn-cs"/>
              </a:rPr>
              <a:t>VS Code runs on </a:t>
            </a:r>
            <a:r>
              <a:rPr lang="en-US" sz="882" b="0" i="0" kern="1200" dirty="0" err="1">
                <a:solidFill>
                  <a:schemeClr val="tx1"/>
                </a:solidFill>
                <a:effectLst/>
                <a:latin typeface="Segoe UI" panose="020B0502040204020203" pitchFamily="34" charset="0"/>
                <a:ea typeface="+mn-ea"/>
                <a:cs typeface="+mn-cs"/>
              </a:rPr>
              <a:t>macOS</a:t>
            </a:r>
            <a:r>
              <a:rPr lang="en-US" sz="882" b="0" i="0" kern="1200" dirty="0">
                <a:solidFill>
                  <a:schemeClr val="tx1"/>
                </a:solidFill>
                <a:effectLst/>
                <a:latin typeface="Segoe UI" panose="020B0502040204020203" pitchFamily="34" charset="0"/>
                <a:ea typeface="+mn-ea"/>
                <a:cs typeface="+mn-cs"/>
              </a:rPr>
              <a:t>, Linux, and Windows. See the </a:t>
            </a:r>
            <a:r>
              <a:rPr lang="en-US" sz="882" b="0" i="0" u="none" strike="noStrike" kern="1200" dirty="0">
                <a:solidFill>
                  <a:schemeClr val="tx1"/>
                </a:solidFill>
                <a:effectLst/>
                <a:latin typeface="Segoe UI" panose="020B0502040204020203" pitchFamily="34" charset="0"/>
                <a:ea typeface="+mn-ea"/>
                <a:cs typeface="+mn-cs"/>
                <a:hlinkClick r:id="rId4"/>
              </a:rPr>
              <a:t>Requirements documentation</a:t>
            </a:r>
            <a:r>
              <a:rPr lang="en-US" sz="882" b="0" i="0" kern="1200" dirty="0">
                <a:solidFill>
                  <a:schemeClr val="tx1"/>
                </a:solidFill>
                <a:effectLst/>
                <a:latin typeface="Segoe UI" panose="020B0502040204020203" pitchFamily="34" charset="0"/>
                <a:ea typeface="+mn-ea"/>
                <a:cs typeface="+mn-cs"/>
              </a:rPr>
              <a:t> for the supported versions. You can find more platform specific details in the </a:t>
            </a:r>
            <a:r>
              <a:rPr lang="en-US" sz="882" b="0" i="0" u="none" strike="noStrike" kern="1200" dirty="0">
                <a:solidFill>
                  <a:schemeClr val="tx1"/>
                </a:solidFill>
                <a:effectLst/>
                <a:latin typeface="Segoe UI" panose="020B0502040204020203" pitchFamily="34" charset="0"/>
                <a:ea typeface="+mn-ea"/>
                <a:cs typeface="+mn-cs"/>
                <a:hlinkClick r:id="rId5"/>
              </a:rPr>
              <a:t>Setup overview</a:t>
            </a:r>
            <a:r>
              <a:rPr lang="en-US" sz="882" b="0" i="0" kern="1200" dirty="0">
                <a:solidFill>
                  <a:schemeClr val="tx1"/>
                </a:solidFill>
                <a:effectLst/>
                <a:latin typeface="Segoe UI" panose="020B0502040204020203" pitchFamily="34" charset="0"/>
                <a:ea typeface="+mn-ea"/>
                <a:cs typeface="+mn-cs"/>
              </a:rPr>
              <a:t>.</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Is VS Code free?</a:t>
            </a:r>
          </a:p>
          <a:p>
            <a:r>
              <a:rPr lang="en-US" sz="882" b="0" i="0" kern="1200" dirty="0">
                <a:solidFill>
                  <a:schemeClr val="tx1"/>
                </a:solidFill>
                <a:effectLst/>
                <a:latin typeface="Segoe UI" panose="020B0502040204020203" pitchFamily="34" charset="0"/>
                <a:ea typeface="+mn-ea"/>
                <a:cs typeface="+mn-cs"/>
              </a:rPr>
              <a:t>Yes, VS Code is free for private or commercial use. See the </a:t>
            </a:r>
            <a:r>
              <a:rPr lang="en-US" sz="882" b="0" i="0" u="none" strike="noStrike" kern="1200" dirty="0">
                <a:solidFill>
                  <a:schemeClr val="tx1"/>
                </a:solidFill>
                <a:effectLst/>
                <a:latin typeface="Segoe UI" panose="020B0502040204020203" pitchFamily="34" charset="0"/>
                <a:ea typeface="+mn-ea"/>
                <a:cs typeface="+mn-cs"/>
                <a:hlinkClick r:id="rId6"/>
              </a:rPr>
              <a:t>product license</a:t>
            </a:r>
            <a:r>
              <a:rPr lang="en-US" sz="882" b="0" i="0" kern="1200" dirty="0">
                <a:solidFill>
                  <a:schemeClr val="tx1"/>
                </a:solidFill>
                <a:effectLst/>
                <a:latin typeface="Segoe UI" panose="020B0502040204020203" pitchFamily="34" charset="0"/>
                <a:ea typeface="+mn-ea"/>
                <a:cs typeface="+mn-cs"/>
              </a:rPr>
              <a:t> for details.</a:t>
            </a:r>
          </a:p>
          <a:p>
            <a:br>
              <a:rPr lang="en-US" dirty="0"/>
            </a:br>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a:p>
        </p:txBody>
      </p:sp>
    </p:spTree>
    <p:extLst>
      <p:ext uri="{BB962C8B-B14F-4D97-AF65-F5344CB8AC3E}">
        <p14:creationId xmlns:p14="http://schemas.microsoft.com/office/powerpoint/2010/main" val="15253072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VSC has so many extensions it’s hard to know what to install. The good news is that installing and removing extensions is simple and you can try out different </a:t>
            </a:r>
            <a:r>
              <a:rPr lang="en-US" dirty="0" err="1"/>
              <a:t>exts</a:t>
            </a:r>
            <a:r>
              <a:rPr lang="en-US" dirty="0"/>
              <a:t> easily.</a:t>
            </a:r>
          </a:p>
          <a:p>
            <a:endParaRPr lang="en-US" dirty="0"/>
          </a:p>
          <a:p>
            <a:r>
              <a:rPr lang="en-US" dirty="0"/>
              <a:t>Be careful not to install too many at the same time, it could effect the performance of VSC causing lag or even hanging VSC up.</a:t>
            </a:r>
          </a:p>
          <a:p>
            <a:endParaRPr lang="en-US" dirty="0"/>
          </a:p>
          <a:p>
            <a:r>
              <a:rPr lang="en-US" dirty="0"/>
              <a:t>The rule of thumb that I follow is that I only install what I need.</a:t>
            </a:r>
          </a:p>
          <a:p>
            <a:endParaRPr lang="en-US" dirty="0"/>
          </a:p>
          <a:p>
            <a:r>
              <a:rPr lang="en-US" dirty="0"/>
              <a:t>Each extension is used differently, so you should read the documentation for each </a:t>
            </a:r>
            <a:r>
              <a:rPr lang="en-US" dirty="0" err="1"/>
              <a:t>ext</a:t>
            </a:r>
            <a:r>
              <a:rPr lang="en-US" dirty="0"/>
              <a:t> to learn how to use it.</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a:p>
        </p:txBody>
      </p:sp>
    </p:spTree>
    <p:extLst>
      <p:ext uri="{BB962C8B-B14F-4D97-AF65-F5344CB8AC3E}">
        <p14:creationId xmlns:p14="http://schemas.microsoft.com/office/powerpoint/2010/main" val="4235160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 Demo: Open up VSC and create a simple webpage from tags and discuss the tags as you build the page:</a:t>
            </a:r>
          </a:p>
          <a:p>
            <a:endParaRPr lang="en-US" b="1" dirty="0"/>
          </a:p>
          <a:p>
            <a:r>
              <a:rPr lang="en-US" b="1" dirty="0"/>
              <a:t>Go over HTML tags</a:t>
            </a:r>
            <a:endParaRPr lang="en-US" dirty="0"/>
          </a:p>
          <a:p>
            <a:r>
              <a:rPr lang="en-US" dirty="0"/>
              <a:t>Head * location in the HTML file where you can define attributes for a page</a:t>
            </a:r>
          </a:p>
          <a:p>
            <a:r>
              <a:rPr lang="en-US" dirty="0"/>
              <a:t>Title * Appears as the name of the webpage in the browser</a:t>
            </a:r>
          </a:p>
          <a:p>
            <a:r>
              <a:rPr lang="en-US" dirty="0"/>
              <a:t>Meta * various information that describes a webpage</a:t>
            </a:r>
          </a:p>
          <a:p>
            <a:r>
              <a:rPr lang="en-US" dirty="0"/>
              <a:t>Link * Linking other files like </a:t>
            </a:r>
            <a:r>
              <a:rPr lang="en-US" dirty="0" err="1"/>
              <a:t>css</a:t>
            </a:r>
            <a:r>
              <a:rPr lang="en-US" dirty="0"/>
              <a:t> and JS</a:t>
            </a:r>
          </a:p>
          <a:p>
            <a:r>
              <a:rPr lang="en-US" dirty="0"/>
              <a:t>Body * where the content of a webpage is held</a:t>
            </a:r>
          </a:p>
          <a:p>
            <a:r>
              <a:rPr lang="en-US" dirty="0"/>
              <a:t>Html * classifies the whole page</a:t>
            </a:r>
          </a:p>
          <a:p>
            <a:endParaRPr lang="en-US" dirty="0"/>
          </a:p>
          <a:p>
            <a:r>
              <a:rPr lang="en-US" b="1" dirty="0"/>
              <a:t>Discuss Sematic HTML: Semantic means, “meaning” or to give meaning.</a:t>
            </a:r>
          </a:p>
          <a:p>
            <a:r>
              <a:rPr lang="en-US" sz="882" b="0" i="0" kern="1200" dirty="0">
                <a:solidFill>
                  <a:schemeClr val="tx1"/>
                </a:solidFill>
                <a:effectLst/>
                <a:latin typeface="Segoe UI" panose="020B0502040204020203" pitchFamily="34" charset="0"/>
                <a:ea typeface="+mn-ea"/>
                <a:cs typeface="+mn-cs"/>
              </a:rPr>
              <a:t>A semantic element clearly describes its meaning to both the browser and the developer.</a:t>
            </a:r>
          </a:p>
          <a:p>
            <a:r>
              <a:rPr lang="en-US" sz="882" b="0" i="0" kern="1200" dirty="0">
                <a:solidFill>
                  <a:schemeClr val="tx1"/>
                </a:solidFill>
                <a:effectLst/>
                <a:latin typeface="Segoe UI" panose="020B0502040204020203" pitchFamily="34" charset="0"/>
                <a:ea typeface="+mn-ea"/>
                <a:cs typeface="+mn-cs"/>
              </a:rPr>
              <a:t>Examples of </a:t>
            </a:r>
            <a:r>
              <a:rPr lang="en-US" sz="882" b="1" i="0" kern="1200" dirty="0">
                <a:solidFill>
                  <a:schemeClr val="tx1"/>
                </a:solidFill>
                <a:effectLst/>
                <a:latin typeface="Segoe UI" panose="020B0502040204020203" pitchFamily="34" charset="0"/>
                <a:ea typeface="+mn-ea"/>
                <a:cs typeface="+mn-cs"/>
              </a:rPr>
              <a:t>non-semantic</a:t>
            </a:r>
            <a:r>
              <a:rPr lang="en-US" sz="882" b="0" i="0" kern="1200" dirty="0">
                <a:solidFill>
                  <a:schemeClr val="tx1"/>
                </a:solidFill>
                <a:effectLst/>
                <a:latin typeface="Segoe UI" panose="020B0502040204020203" pitchFamily="34" charset="0"/>
                <a:ea typeface="+mn-ea"/>
                <a:cs typeface="+mn-cs"/>
              </a:rPr>
              <a:t> elements: &lt;div&gt; and &lt;span&gt; - Tells nothing about its content.</a:t>
            </a:r>
          </a:p>
          <a:p>
            <a:r>
              <a:rPr lang="en-US" sz="882" b="0" i="0" kern="1200" dirty="0">
                <a:solidFill>
                  <a:schemeClr val="tx1"/>
                </a:solidFill>
                <a:effectLst/>
                <a:latin typeface="Segoe UI" panose="020B0502040204020203" pitchFamily="34" charset="0"/>
                <a:ea typeface="+mn-ea"/>
                <a:cs typeface="+mn-cs"/>
              </a:rPr>
              <a:t>Examples of </a:t>
            </a:r>
            <a:r>
              <a:rPr lang="en-US" sz="882" b="1" i="0" kern="1200" dirty="0">
                <a:solidFill>
                  <a:schemeClr val="tx1"/>
                </a:solidFill>
                <a:effectLst/>
                <a:latin typeface="Segoe UI" panose="020B0502040204020203" pitchFamily="34" charset="0"/>
                <a:ea typeface="+mn-ea"/>
                <a:cs typeface="+mn-cs"/>
              </a:rPr>
              <a:t>semantic</a:t>
            </a:r>
            <a:r>
              <a:rPr lang="en-US" sz="882" b="0" i="0" kern="1200" dirty="0">
                <a:solidFill>
                  <a:schemeClr val="tx1"/>
                </a:solidFill>
                <a:effectLst/>
                <a:latin typeface="Segoe UI" panose="020B0502040204020203" pitchFamily="34" charset="0"/>
                <a:ea typeface="+mn-ea"/>
                <a:cs typeface="+mn-cs"/>
              </a:rPr>
              <a:t> elements: &lt;form&gt;, &lt;table&gt;, and &lt;article&gt; - Clearly defines its content.</a:t>
            </a:r>
          </a:p>
          <a:p>
            <a:br>
              <a:rPr lang="en-US" b="1" dirty="0"/>
            </a:br>
            <a:r>
              <a:rPr lang="en-US" b="1" dirty="0"/>
              <a:t>Fun fact and ?:</a:t>
            </a:r>
          </a:p>
          <a:p>
            <a:r>
              <a:rPr lang="en-US" dirty="0"/>
              <a:t>** HTML is recursive, why is it recursive?</a:t>
            </a:r>
          </a:p>
          <a:p>
            <a:r>
              <a:rPr lang="en-US" dirty="0"/>
              <a:t>** Who invented HTML? (Scientists at CERN Europe, who used it to classify and report their findings)</a:t>
            </a:r>
          </a:p>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a:p>
        </p:txBody>
      </p:sp>
    </p:spTree>
    <p:extLst>
      <p:ext uri="{BB962C8B-B14F-4D97-AF65-F5344CB8AC3E}">
        <p14:creationId xmlns:p14="http://schemas.microsoft.com/office/powerpoint/2010/main" val="39798477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3915874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dirty="0">
                <a:solidFill>
                  <a:schemeClr val="tx1"/>
                </a:solidFill>
                <a:effectLst/>
                <a:latin typeface="Segoe UI" panose="020B0502040204020203" pitchFamily="34" charset="0"/>
                <a:ea typeface="+mn-ea"/>
                <a:cs typeface="+mn-cs"/>
              </a:rPr>
              <a:t>HTML is a language that allows poor code to execute and render to varying levels of accuracy. Successful rendering, however, does not mean that our code is correct or guarantee that it will validate as standards compliant. Poor code is unpredictable, and you can't be certain what you're going to get when it renders. We have to pay close attention when writing HTML and be sure to nest/indent and close all elements correctly and to always validate our code.</a:t>
            </a:r>
          </a:p>
          <a:p>
            <a:r>
              <a:rPr lang="en-US" sz="882" b="1" i="0" kern="1200" dirty="0">
                <a:solidFill>
                  <a:schemeClr val="tx1"/>
                </a:solidFill>
                <a:effectLst/>
                <a:latin typeface="Segoe UI" panose="020B0502040204020203" pitchFamily="34" charset="0"/>
                <a:ea typeface="+mn-ea"/>
                <a:cs typeface="+mn-cs"/>
              </a:rPr>
              <a:t>Use Proper Document Structure</a:t>
            </a:r>
          </a:p>
          <a:p>
            <a:r>
              <a:rPr lang="en-US" sz="882" b="0" i="0" kern="1200" dirty="0">
                <a:solidFill>
                  <a:schemeClr val="tx1"/>
                </a:solidFill>
                <a:effectLst/>
                <a:latin typeface="Segoe UI" panose="020B0502040204020203" pitchFamily="34" charset="0"/>
                <a:ea typeface="+mn-ea"/>
                <a:cs typeface="+mn-cs"/>
              </a:rPr>
              <a:t>Pages will render without the use of the &lt;!DOCTYPE html&gt; </a:t>
            </a:r>
            <a:r>
              <a:rPr lang="en-US" sz="882" b="0" i="0" kern="1200" dirty="0" err="1">
                <a:solidFill>
                  <a:schemeClr val="tx1"/>
                </a:solidFill>
                <a:effectLst/>
                <a:latin typeface="Segoe UI" panose="020B0502040204020203" pitchFamily="34" charset="0"/>
                <a:ea typeface="+mn-ea"/>
                <a:cs typeface="+mn-cs"/>
              </a:rPr>
              <a:t>doctype</a:t>
            </a:r>
            <a:r>
              <a:rPr lang="en-US" sz="882" b="0" i="0" kern="1200" dirty="0">
                <a:solidFill>
                  <a:schemeClr val="tx1"/>
                </a:solidFill>
                <a:effectLst/>
                <a:latin typeface="Segoe UI" panose="020B0502040204020203" pitchFamily="34" charset="0"/>
                <a:ea typeface="+mn-ea"/>
                <a:cs typeface="+mn-cs"/>
              </a:rPr>
              <a:t> or &lt;html&gt;, &lt;head&gt;, and &lt;body&gt; elements. However, without the </a:t>
            </a:r>
            <a:r>
              <a:rPr lang="en-US" sz="882" b="0" i="0" kern="1200" dirty="0" err="1">
                <a:solidFill>
                  <a:schemeClr val="tx1"/>
                </a:solidFill>
                <a:effectLst/>
                <a:latin typeface="Segoe UI" panose="020B0502040204020203" pitchFamily="34" charset="0"/>
                <a:ea typeface="+mn-ea"/>
                <a:cs typeface="+mn-cs"/>
              </a:rPr>
              <a:t>doctype</a:t>
            </a:r>
            <a:r>
              <a:rPr lang="en-US" sz="882" b="0" i="0" kern="1200" dirty="0">
                <a:solidFill>
                  <a:schemeClr val="tx1"/>
                </a:solidFill>
                <a:effectLst/>
                <a:latin typeface="Segoe UI" panose="020B0502040204020203" pitchFamily="34" charset="0"/>
                <a:ea typeface="+mn-ea"/>
                <a:cs typeface="+mn-cs"/>
              </a:rPr>
              <a:t> and these structural elements, pages will not render properly in every browser.</a:t>
            </a:r>
          </a:p>
          <a:p>
            <a:r>
              <a:rPr lang="en-US" sz="882" b="1" i="0" kern="1200" dirty="0">
                <a:solidFill>
                  <a:schemeClr val="tx1"/>
                </a:solidFill>
                <a:effectLst/>
                <a:latin typeface="Segoe UI" panose="020B0502040204020203" pitchFamily="34" charset="0"/>
                <a:ea typeface="+mn-ea"/>
                <a:cs typeface="+mn-cs"/>
              </a:rPr>
              <a:t>Constantly Validate Your Code!</a:t>
            </a:r>
          </a:p>
          <a:p>
            <a:r>
              <a:rPr lang="en-US" sz="882" b="0" i="0" kern="1200" dirty="0">
                <a:solidFill>
                  <a:schemeClr val="tx1"/>
                </a:solidFill>
                <a:effectLst/>
                <a:latin typeface="Segoe UI" panose="020B0502040204020203" pitchFamily="34" charset="0"/>
                <a:ea typeface="+mn-ea"/>
                <a:cs typeface="+mn-cs"/>
              </a:rPr>
              <a:t>While writing HTML, make a habit to validate frequently; this will save you from issues that are harder to pinpoint (or redo) once your work is completed and lengthier.</a:t>
            </a:r>
          </a:p>
          <a:p>
            <a:r>
              <a:rPr lang="en-US" sz="882" b="0" i="0" kern="1200" dirty="0">
                <a:solidFill>
                  <a:schemeClr val="tx1"/>
                </a:solidFill>
                <a:effectLst/>
                <a:latin typeface="Segoe UI" panose="020B0502040204020203" pitchFamily="34" charset="0"/>
                <a:ea typeface="+mn-ea"/>
                <a:cs typeface="+mn-cs"/>
              </a:rPr>
              <a:t>HTML validation services such as the free  </a:t>
            </a:r>
            <a:r>
              <a:rPr lang="en-US" sz="882" b="0" i="0" u="none" strike="noStrike" kern="1200" dirty="0">
                <a:solidFill>
                  <a:schemeClr val="tx1"/>
                </a:solidFill>
                <a:effectLst/>
                <a:latin typeface="Segoe UI" panose="020B0502040204020203" pitchFamily="34" charset="0"/>
                <a:ea typeface="+mn-ea"/>
                <a:cs typeface="+mn-cs"/>
                <a:hlinkClick r:id="rId3"/>
              </a:rPr>
              <a:t>W3C Markup Validation Service</a:t>
            </a:r>
            <a:r>
              <a:rPr lang="en-US" sz="882" b="0" i="0" kern="1200" dirty="0">
                <a:solidFill>
                  <a:schemeClr val="tx1"/>
                </a:solidFill>
                <a:effectLst/>
                <a:latin typeface="Segoe UI" panose="020B0502040204020203" pitchFamily="34" charset="0"/>
                <a:ea typeface="+mn-ea"/>
                <a:cs typeface="+mn-cs"/>
              </a:rPr>
              <a:t> are useful debuggers that help you identify rendering errors.</a:t>
            </a:r>
          </a:p>
          <a:p>
            <a:r>
              <a:rPr lang="en-US" sz="882" b="1" i="0" kern="1200" dirty="0">
                <a:solidFill>
                  <a:schemeClr val="tx1"/>
                </a:solidFill>
                <a:effectLst/>
                <a:latin typeface="Segoe UI" panose="020B0502040204020203" pitchFamily="34" charset="0"/>
                <a:ea typeface="+mn-ea"/>
                <a:cs typeface="+mn-cs"/>
              </a:rPr>
              <a:t>Organize HTML Syntax</a:t>
            </a:r>
          </a:p>
          <a:p>
            <a:r>
              <a:rPr lang="en-US" sz="882" b="0" i="0" kern="1200" dirty="0">
                <a:solidFill>
                  <a:schemeClr val="tx1"/>
                </a:solidFill>
                <a:effectLst/>
                <a:latin typeface="Segoe UI" panose="020B0502040204020203" pitchFamily="34" charset="0"/>
                <a:ea typeface="+mn-ea"/>
                <a:cs typeface="+mn-cs"/>
              </a:rPr>
              <a:t>As your HTML gets bigger, managing it can become quite a task. Below are quick rules that can help you keep your syntax clean and organized:</a:t>
            </a:r>
          </a:p>
          <a:p>
            <a:r>
              <a:rPr lang="en-US" sz="882" b="0" i="0" kern="1200" dirty="0">
                <a:solidFill>
                  <a:schemeClr val="tx1"/>
                </a:solidFill>
                <a:effectLst/>
                <a:latin typeface="Segoe UI" panose="020B0502040204020203" pitchFamily="34" charset="0"/>
                <a:ea typeface="+mn-ea"/>
                <a:cs typeface="+mn-cs"/>
              </a:rPr>
              <a:t>Use lowercase letters within element names, attributes, and values.</a:t>
            </a:r>
          </a:p>
          <a:p>
            <a:r>
              <a:rPr lang="en-US" sz="882" b="0" i="0" kern="1200" dirty="0">
                <a:solidFill>
                  <a:schemeClr val="tx1"/>
                </a:solidFill>
                <a:effectLst/>
                <a:latin typeface="Segoe UI" panose="020B0502040204020203" pitchFamily="34" charset="0"/>
                <a:ea typeface="+mn-ea"/>
                <a:cs typeface="+mn-cs"/>
              </a:rPr>
              <a:t>Indent nested elements. </a:t>
            </a:r>
          </a:p>
          <a:p>
            <a:r>
              <a:rPr lang="en-US" sz="882" b="0" i="0" kern="1200" dirty="0">
                <a:solidFill>
                  <a:schemeClr val="tx1"/>
                </a:solidFill>
                <a:effectLst/>
                <a:latin typeface="Segoe UI" panose="020B0502040204020203" pitchFamily="34" charset="0"/>
                <a:ea typeface="+mn-ea"/>
                <a:cs typeface="+mn-cs"/>
              </a:rPr>
              <a:t>Use double quotes, not single or completely omitted quotes to store in values for HTML attributes. </a:t>
            </a:r>
          </a:p>
          <a:p>
            <a:r>
              <a:rPr lang="en-US" sz="882" b="1" i="0" kern="1200" dirty="0">
                <a:solidFill>
                  <a:schemeClr val="tx1"/>
                </a:solidFill>
                <a:effectLst/>
                <a:latin typeface="Segoe UI" panose="020B0502040204020203" pitchFamily="34" charset="0"/>
                <a:ea typeface="+mn-ea"/>
                <a:cs typeface="+mn-cs"/>
              </a:rPr>
              <a:t>Avoid Using Too Many </a:t>
            </a:r>
            <a:r>
              <a:rPr lang="en-US" sz="882" b="1" i="1" kern="1200" dirty="0" err="1">
                <a:solidFill>
                  <a:schemeClr val="tx1"/>
                </a:solidFill>
                <a:effectLst/>
                <a:latin typeface="Segoe UI" panose="020B0502040204020203" pitchFamily="34" charset="0"/>
                <a:ea typeface="+mn-ea"/>
                <a:cs typeface="+mn-cs"/>
              </a:rPr>
              <a:t>div</a:t>
            </a:r>
            <a:r>
              <a:rPr lang="en-US" sz="882" b="1" i="0" kern="1200" dirty="0" err="1">
                <a:solidFill>
                  <a:schemeClr val="tx1"/>
                </a:solidFill>
                <a:effectLst/>
                <a:latin typeface="Segoe UI" panose="020B0502040204020203" pitchFamily="34" charset="0"/>
                <a:ea typeface="+mn-ea"/>
                <a:cs typeface="+mn-cs"/>
              </a:rPr>
              <a:t>s</a:t>
            </a:r>
            <a:r>
              <a:rPr lang="en-US" sz="882" b="1" i="0" kern="1200" dirty="0">
                <a:solidFill>
                  <a:schemeClr val="tx1"/>
                </a:solidFill>
                <a:effectLst/>
                <a:latin typeface="Segoe UI" panose="020B0502040204020203" pitchFamily="34" charset="0"/>
                <a:ea typeface="+mn-ea"/>
                <a:cs typeface="+mn-cs"/>
              </a:rPr>
              <a:t>!</a:t>
            </a:r>
          </a:p>
          <a:p>
            <a:r>
              <a:rPr lang="en-US" sz="882" b="0" i="0" kern="1200" dirty="0">
                <a:solidFill>
                  <a:schemeClr val="tx1"/>
                </a:solidFill>
                <a:effectLst/>
                <a:latin typeface="Segoe UI" panose="020B0502040204020203" pitchFamily="34" charset="0"/>
                <a:ea typeface="+mn-ea"/>
                <a:cs typeface="+mn-cs"/>
              </a:rPr>
              <a:t>When writing HTML, it is easy to get carried away adding &lt;div&gt; elements here and there to build out necessary styles. While this works, it can add quite a bit of bloat to a page, and before too long we're not sure what each &lt;div&gt; element does.</a:t>
            </a:r>
          </a:p>
          <a:p>
            <a:r>
              <a:rPr lang="en-US" sz="882" b="1" i="0" kern="1200" dirty="0">
                <a:solidFill>
                  <a:schemeClr val="tx1"/>
                </a:solidFill>
                <a:effectLst/>
                <a:latin typeface="Segoe UI" panose="020B0502040204020203" pitchFamily="34" charset="0"/>
                <a:ea typeface="+mn-ea"/>
                <a:cs typeface="+mn-cs"/>
              </a:rPr>
              <a:t>Make Use of Semantic Elements</a:t>
            </a:r>
          </a:p>
          <a:p>
            <a:r>
              <a:rPr lang="en-US" sz="882" b="0" i="0" kern="1200" dirty="0">
                <a:solidFill>
                  <a:schemeClr val="tx1"/>
                </a:solidFill>
                <a:effectLst/>
                <a:latin typeface="Segoe UI" panose="020B0502040204020203" pitchFamily="34" charset="0"/>
                <a:ea typeface="+mn-ea"/>
                <a:cs typeface="+mn-cs"/>
              </a:rPr>
              <a:t>Deciding which elements to use to describe different content may be difficult, but these elements are the backbone of semantics.</a:t>
            </a:r>
          </a:p>
          <a:p>
            <a:r>
              <a:rPr lang="en-US" dirty="0"/>
              <a:t>Note: Semantic HTML is the use of HTML markup to reinforce the semantics, or </a:t>
            </a:r>
            <a:r>
              <a:rPr lang="en-US" sz="882" b="1" kern="1200" dirty="0">
                <a:solidFill>
                  <a:schemeClr val="tx1"/>
                </a:solidFill>
                <a:effectLst/>
                <a:latin typeface="Segoe UI" panose="020B0502040204020203" pitchFamily="34" charset="0"/>
                <a:ea typeface="+mn-ea"/>
                <a:cs typeface="+mn-cs"/>
              </a:rPr>
              <a:t>meaning</a:t>
            </a:r>
            <a:r>
              <a:rPr lang="en-US" dirty="0"/>
              <a:t>, of the information in webpages rather than merely to define its presentation or look.</a:t>
            </a:r>
            <a:br>
              <a:rPr lang="en-US" dirty="0"/>
            </a:br>
            <a:r>
              <a:rPr lang="en-US" dirty="0"/>
              <a:t>via:  </a:t>
            </a:r>
            <a:r>
              <a:rPr lang="en-US" sz="882" u="none" strike="noStrike" kern="1200" dirty="0">
                <a:solidFill>
                  <a:schemeClr val="tx1"/>
                </a:solidFill>
                <a:effectLst/>
                <a:latin typeface="Segoe UI" panose="020B0502040204020203" pitchFamily="34" charset="0"/>
                <a:ea typeface="+mn-ea"/>
                <a:cs typeface="+mn-cs"/>
                <a:hlinkClick r:id="rId4"/>
              </a:rPr>
              <a:t>en.wikipedia.org/wiki/</a:t>
            </a:r>
            <a:r>
              <a:rPr lang="en-US" sz="882" u="none" strike="noStrike" kern="1200" dirty="0" err="1">
                <a:solidFill>
                  <a:schemeClr val="tx1"/>
                </a:solidFill>
                <a:effectLst/>
                <a:latin typeface="Segoe UI" panose="020B0502040204020203" pitchFamily="34" charset="0"/>
                <a:ea typeface="+mn-ea"/>
                <a:cs typeface="+mn-cs"/>
                <a:hlinkClick r:id="rId4"/>
              </a:rPr>
              <a:t>Semantic_HTML</a:t>
            </a:r>
            <a:r>
              <a:rPr lang="en-US" sz="882" u="none" strike="noStrike" kern="1200" dirty="0">
                <a:solidFill>
                  <a:schemeClr val="tx1"/>
                </a:solidFill>
                <a:effectLst/>
                <a:latin typeface="Segoe UI" panose="020B0502040204020203" pitchFamily="34" charset="0"/>
                <a:ea typeface="+mn-ea"/>
                <a:cs typeface="+mn-cs"/>
              </a:rPr>
              <a:t> </a:t>
            </a:r>
            <a:r>
              <a:rPr lang="en-US" sz="882" b="0" i="0" kern="1200" dirty="0">
                <a:solidFill>
                  <a:schemeClr val="tx1"/>
                </a:solidFill>
                <a:effectLst/>
                <a:latin typeface="Segoe UI" panose="020B0502040204020203" pitchFamily="34" charset="0"/>
                <a:ea typeface="+mn-ea"/>
                <a:cs typeface="+mn-cs"/>
              </a:rPr>
              <a:t>Here the HTML doesn't use the proper heading and paragraph elements; instead, it uses meaningless elements to group content.</a:t>
            </a:r>
          </a:p>
          <a:p>
            <a:r>
              <a:rPr lang="en-US" sz="882" b="1" i="0" kern="1200" dirty="0">
                <a:solidFill>
                  <a:schemeClr val="tx1"/>
                </a:solidFill>
                <a:effectLst/>
                <a:latin typeface="Segoe UI" panose="020B0502040204020203" pitchFamily="34" charset="0"/>
                <a:ea typeface="+mn-ea"/>
                <a:cs typeface="+mn-cs"/>
              </a:rPr>
              <a:t>Keep Your Tag Names Lowercase</a:t>
            </a:r>
          </a:p>
          <a:p>
            <a:r>
              <a:rPr lang="en-US" sz="882" b="0" i="0" kern="1200" dirty="0">
                <a:solidFill>
                  <a:schemeClr val="tx1"/>
                </a:solidFill>
                <a:effectLst/>
                <a:latin typeface="Segoe UI" panose="020B0502040204020203" pitchFamily="34" charset="0"/>
                <a:ea typeface="+mn-ea"/>
                <a:cs typeface="+mn-cs"/>
              </a:rPr>
              <a:t>Technically, you can get away with capitalizing your tag names. Having said that, the best </a:t>
            </a:r>
            <a:r>
              <a:rPr lang="en-US" sz="882" b="0" i="0" kern="1200" dirty="0" err="1">
                <a:solidFill>
                  <a:schemeClr val="tx1"/>
                </a:solidFill>
                <a:effectLst/>
                <a:latin typeface="Segoe UI" panose="020B0502040204020203" pitchFamily="34" charset="0"/>
                <a:ea typeface="+mn-ea"/>
                <a:cs typeface="+mn-cs"/>
              </a:rPr>
              <a:t>pra</a:t>
            </a:r>
            <a:r>
              <a:rPr lang="en-US" sz="882" b="0" i="0" kern="1200" dirty="0">
                <a:solidFill>
                  <a:schemeClr val="tx1"/>
                </a:solidFill>
                <a:effectLst/>
                <a:latin typeface="Segoe UI" panose="020B0502040204020203" pitchFamily="34" charset="0"/>
                <a:ea typeface="+mn-ea"/>
                <a:cs typeface="+mn-cs"/>
              </a:rPr>
              <a:t> </a:t>
            </a:r>
            <a:r>
              <a:rPr lang="en-US" sz="882" b="0" i="0" kern="1200" dirty="0" err="1">
                <a:solidFill>
                  <a:schemeClr val="tx1"/>
                </a:solidFill>
                <a:effectLst/>
                <a:latin typeface="Segoe UI" panose="020B0502040204020203" pitchFamily="34" charset="0"/>
                <a:ea typeface="+mn-ea"/>
                <a:cs typeface="+mn-cs"/>
              </a:rPr>
              <a:t>ctice</a:t>
            </a:r>
            <a:r>
              <a:rPr lang="en-US" sz="882" b="0" i="0" kern="1200" dirty="0">
                <a:solidFill>
                  <a:schemeClr val="tx1"/>
                </a:solidFill>
                <a:effectLst/>
                <a:latin typeface="Segoe UI" panose="020B0502040204020203" pitchFamily="34" charset="0"/>
                <a:ea typeface="+mn-ea"/>
                <a:cs typeface="+mn-cs"/>
              </a:rPr>
              <a:t> is to keep all tags lowercase.</a:t>
            </a:r>
          </a:p>
          <a:p>
            <a:r>
              <a:rPr lang="en-US" sz="882" b="1" i="0" kern="1200" dirty="0">
                <a:solidFill>
                  <a:schemeClr val="tx1"/>
                </a:solidFill>
                <a:effectLst/>
                <a:latin typeface="Segoe UI" panose="020B0502040204020203" pitchFamily="34" charset="0"/>
                <a:ea typeface="+mn-ea"/>
                <a:cs typeface="+mn-cs"/>
              </a:rPr>
              <a:t>Use </a:t>
            </a:r>
            <a:r>
              <a:rPr lang="en-US" sz="882" b="1" i="1" kern="1200" dirty="0">
                <a:solidFill>
                  <a:schemeClr val="tx1"/>
                </a:solidFill>
                <a:effectLst/>
                <a:latin typeface="Segoe UI" panose="020B0502040204020203" pitchFamily="34" charset="0"/>
                <a:ea typeface="+mn-ea"/>
                <a:cs typeface="+mn-cs"/>
              </a:rPr>
              <a:t>alt</a:t>
            </a:r>
            <a:r>
              <a:rPr lang="en-US" sz="882" b="1" i="0" kern="1200" dirty="0">
                <a:solidFill>
                  <a:schemeClr val="tx1"/>
                </a:solidFill>
                <a:effectLst/>
                <a:latin typeface="Segoe UI" panose="020B0502040204020203" pitchFamily="34" charset="0"/>
                <a:ea typeface="+mn-ea"/>
                <a:cs typeface="+mn-cs"/>
              </a:rPr>
              <a:t> Attribute With Images (Not adding Alt tags is like discriminating a whole group of people who use screen readers)</a:t>
            </a:r>
          </a:p>
          <a:p>
            <a:r>
              <a:rPr lang="en-US" sz="882" b="0" i="0" kern="1200" dirty="0">
                <a:solidFill>
                  <a:schemeClr val="tx1"/>
                </a:solidFill>
                <a:effectLst/>
                <a:latin typeface="Segoe UI" panose="020B0502040204020203" pitchFamily="34" charset="0"/>
                <a:ea typeface="+mn-ea"/>
                <a:cs typeface="+mn-cs"/>
              </a:rPr>
              <a:t>Using meaningful </a:t>
            </a:r>
            <a:r>
              <a:rPr lang="en-US" sz="882" b="0" i="1" kern="1200" dirty="0">
                <a:solidFill>
                  <a:schemeClr val="tx1"/>
                </a:solidFill>
                <a:effectLst/>
                <a:latin typeface="Segoe UI" panose="020B0502040204020203" pitchFamily="34" charset="0"/>
                <a:ea typeface="+mn-ea"/>
                <a:cs typeface="+mn-cs"/>
              </a:rPr>
              <a:t>alt </a:t>
            </a:r>
            <a:r>
              <a:rPr lang="en-US" sz="882" b="0" i="0" kern="1200" dirty="0">
                <a:solidFill>
                  <a:schemeClr val="tx1"/>
                </a:solidFill>
                <a:effectLst/>
                <a:latin typeface="Segoe UI" panose="020B0502040204020203" pitchFamily="34" charset="0"/>
                <a:ea typeface="+mn-ea"/>
                <a:cs typeface="+mn-cs"/>
              </a:rPr>
              <a:t>attributes with &lt;</a:t>
            </a:r>
            <a:r>
              <a:rPr lang="en-US" sz="882" b="0" i="0" kern="1200" dirty="0" err="1">
                <a:solidFill>
                  <a:schemeClr val="tx1"/>
                </a:solidFill>
                <a:effectLst/>
                <a:latin typeface="Segoe UI" panose="020B0502040204020203" pitchFamily="34" charset="0"/>
                <a:ea typeface="+mn-ea"/>
                <a:cs typeface="+mn-cs"/>
              </a:rPr>
              <a:t>img</a:t>
            </a:r>
            <a:r>
              <a:rPr lang="en-US" sz="882" b="0" i="0" kern="1200" dirty="0">
                <a:solidFill>
                  <a:schemeClr val="tx1"/>
                </a:solidFill>
                <a:effectLst/>
                <a:latin typeface="Segoe UI" panose="020B0502040204020203" pitchFamily="34" charset="0"/>
                <a:ea typeface="+mn-ea"/>
                <a:cs typeface="+mn-cs"/>
              </a:rPr>
              <a:t>&gt; elements is a must for writing valid and semantic code. The alt information is helpful for when a user cannot view your image - whether due to a connection issue, a missing image, or because the user is utilizing a screen reader.</a:t>
            </a:r>
          </a:p>
          <a:p>
            <a:br>
              <a:rPr lang="en-US" sz="882" b="0" i="0" kern="1200" dirty="0">
                <a:solidFill>
                  <a:schemeClr val="tx1"/>
                </a:solidFill>
                <a:effectLst/>
                <a:latin typeface="Segoe UI" panose="020B0502040204020203" pitchFamily="34" charset="0"/>
                <a:ea typeface="+mn-ea"/>
                <a:cs typeface="+mn-cs"/>
              </a:rPr>
            </a:br>
            <a:endParaRPr lang="en-US" sz="882" b="0" i="0" kern="1200" dirty="0">
              <a:solidFill>
                <a:schemeClr val="tx1"/>
              </a:solidFill>
              <a:effectLst/>
              <a:latin typeface="Segoe UI" panose="020B0502040204020203" pitchFamily="34" charset="0"/>
              <a:ea typeface="+mn-ea"/>
              <a:cs typeface="+mn-cs"/>
            </a:endParaRPr>
          </a:p>
          <a:p>
            <a:endParaRPr lang="en-US" sz="882" b="0" i="0" kern="1200" dirty="0">
              <a:solidFill>
                <a:schemeClr val="tx1"/>
              </a:solidFill>
              <a:effectLst/>
              <a:latin typeface="Segoe UI" panose="020B0502040204020203" pitchFamily="34" charset="0"/>
              <a:ea typeface="+mn-ea"/>
              <a:cs typeface="+mn-cs"/>
            </a:endParaRPr>
          </a:p>
          <a:p>
            <a:endParaRPr lang="en-US" sz="882" b="0" i="0" kern="1200" dirty="0">
              <a:solidFill>
                <a:schemeClr val="tx1"/>
              </a:solidFill>
              <a:effectLst/>
              <a:latin typeface="Segoe UI" panose="020B0502040204020203" pitchFamily="34" charset="0"/>
              <a:ea typeface="+mn-ea"/>
              <a:cs typeface="+mn-cs"/>
            </a:endParaRPr>
          </a:p>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a:p>
        </p:txBody>
      </p:sp>
    </p:spTree>
    <p:extLst>
      <p:ext uri="{BB962C8B-B14F-4D97-AF65-F5344CB8AC3E}">
        <p14:creationId xmlns:p14="http://schemas.microsoft.com/office/powerpoint/2010/main" val="30230394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a:p>
        </p:txBody>
      </p:sp>
    </p:spTree>
    <p:extLst>
      <p:ext uri="{BB962C8B-B14F-4D97-AF65-F5344CB8AC3E}">
        <p14:creationId xmlns:p14="http://schemas.microsoft.com/office/powerpoint/2010/main" val="36899318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a:p>
        </p:txBody>
      </p:sp>
    </p:spTree>
    <p:extLst>
      <p:ext uri="{BB962C8B-B14F-4D97-AF65-F5344CB8AC3E}">
        <p14:creationId xmlns:p14="http://schemas.microsoft.com/office/powerpoint/2010/main" val="28567339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 Demo: Open VSC and connect the HTML page you created in the HTML section to a CSS file.</a:t>
            </a:r>
          </a:p>
          <a:p>
            <a:endParaRPr lang="en-US" dirty="0"/>
          </a:p>
          <a:p>
            <a:r>
              <a:rPr lang="en-US" dirty="0"/>
              <a:t>Discuss how to select HTML elements with class, id and tag.</a:t>
            </a:r>
          </a:p>
          <a:p>
            <a:endParaRPr lang="en-US" dirty="0"/>
          </a:p>
          <a:p>
            <a:r>
              <a:rPr lang="en-US" sz="882" b="1" i="0" kern="1200" dirty="0">
                <a:solidFill>
                  <a:schemeClr val="tx1"/>
                </a:solidFill>
                <a:effectLst/>
                <a:latin typeface="Segoe UI" panose="020B0502040204020203" pitchFamily="34" charset="0"/>
                <a:ea typeface="+mn-ea"/>
                <a:cs typeface="+mn-cs"/>
              </a:rPr>
              <a:t>ID selectors, Class selectors</a:t>
            </a:r>
          </a:p>
          <a:p>
            <a:r>
              <a:rPr lang="en-US" sz="882" b="0" i="0" kern="1200" dirty="0">
                <a:solidFill>
                  <a:schemeClr val="tx1"/>
                </a:solidFill>
                <a:effectLst/>
                <a:latin typeface="Segoe UI" panose="020B0502040204020203" pitchFamily="34" charset="0"/>
                <a:ea typeface="+mn-ea"/>
                <a:cs typeface="+mn-cs"/>
              </a:rPr>
              <a:t>The role of a selector is to tell the browser to which style is applied to a specific element in an HTML document. Selectors are patterns used to select the HTML tags that you want to style. These patterns may range from simple element names to rich contextual patterns.</a:t>
            </a:r>
          </a:p>
          <a:p>
            <a:endParaRPr lang="en-US" dirty="0"/>
          </a:p>
          <a:p>
            <a:r>
              <a:rPr lang="en-US" sz="882" b="1" i="0" kern="1200" dirty="0">
                <a:solidFill>
                  <a:schemeClr val="tx1"/>
                </a:solidFill>
                <a:effectLst/>
                <a:latin typeface="Segoe UI" panose="020B0502040204020203" pitchFamily="34" charset="0"/>
                <a:ea typeface="+mn-ea"/>
                <a:cs typeface="+mn-cs"/>
              </a:rPr>
              <a:t>ID selector</a:t>
            </a:r>
          </a:p>
          <a:p>
            <a:r>
              <a:rPr lang="en-US" sz="882" b="0" i="0" kern="1200" dirty="0">
                <a:solidFill>
                  <a:schemeClr val="tx1"/>
                </a:solidFill>
                <a:effectLst/>
                <a:latin typeface="Segoe UI" panose="020B0502040204020203" pitchFamily="34" charset="0"/>
                <a:ea typeface="+mn-ea"/>
                <a:cs typeface="+mn-cs"/>
              </a:rPr>
              <a:t>ID selectors in CSS allow you to target elements (Tags) by their ID values. ID selectors are unique, so you can apply only to the content of one element. To reference an ID, you precede the ID name with a hash mark (#).</a:t>
            </a:r>
          </a:p>
          <a:p>
            <a:endParaRPr lang="en-US" sz="882" b="0" i="0" kern="1200" dirty="0">
              <a:solidFill>
                <a:schemeClr val="tx1"/>
              </a:solidFill>
              <a:effectLst/>
              <a:latin typeface="Segoe UI" panose="020B0502040204020203" pitchFamily="34" charset="0"/>
              <a:ea typeface="+mn-ea"/>
              <a:cs typeface="+mn-cs"/>
            </a:endParaRPr>
          </a:p>
          <a:p>
            <a:r>
              <a:rPr lang="en-US" sz="882" b="1" i="0" kern="1200" dirty="0">
                <a:solidFill>
                  <a:schemeClr val="tx1"/>
                </a:solidFill>
                <a:effectLst/>
                <a:latin typeface="Segoe UI" panose="020B0502040204020203" pitchFamily="34" charset="0"/>
                <a:ea typeface="+mn-ea"/>
                <a:cs typeface="+mn-cs"/>
              </a:rPr>
              <a:t>Class selector</a:t>
            </a:r>
          </a:p>
          <a:p>
            <a:r>
              <a:rPr lang="en-US" sz="882" b="0" i="0" kern="1200" dirty="0">
                <a:solidFill>
                  <a:schemeClr val="tx1"/>
                </a:solidFill>
                <a:effectLst/>
                <a:latin typeface="Segoe UI" panose="020B0502040204020203" pitchFamily="34" charset="0"/>
                <a:ea typeface="+mn-ea"/>
                <a:cs typeface="+mn-cs"/>
              </a:rPr>
              <a:t>The Class selector in CSS , which references the class attribute used on HTML elements. The Class selector begins with a dot(.) and followed by a class name which you choose.</a:t>
            </a:r>
          </a:p>
          <a:p>
            <a:endParaRPr lang="en-US" dirty="0"/>
          </a:p>
          <a:p>
            <a:r>
              <a:rPr lang="en-US" b="1" i="1" dirty="0"/>
              <a:t>Explain CSS priority, it should be one of the first things you think about if you can’t “grab” an element and style it.</a:t>
            </a:r>
          </a:p>
          <a:p>
            <a:endParaRPr lang="en-US" b="1" i="1" dirty="0"/>
          </a:p>
          <a:p>
            <a:endParaRPr lang="en-US" b="1" i="1" dirty="0"/>
          </a:p>
          <a:p>
            <a:endParaRPr lang="en-US" b="1" i="1" dirty="0"/>
          </a:p>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a:p>
        </p:txBody>
      </p:sp>
    </p:spTree>
    <p:extLst>
      <p:ext uri="{BB962C8B-B14F-4D97-AF65-F5344CB8AC3E}">
        <p14:creationId xmlns:p14="http://schemas.microsoft.com/office/powerpoint/2010/main" val="30774796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how to access the Inspect tool: Here’s a resource for all the major browsers: </a:t>
            </a:r>
            <a:r>
              <a:rPr lang="en-US" dirty="0">
                <a:hlinkClick r:id="rId3"/>
              </a:rPr>
              <a:t>https://www.lifewire.com/get-inspect-element-tool-for-browser-756549</a:t>
            </a:r>
            <a:endParaRPr lang="en-US" dirty="0"/>
          </a:p>
          <a:p>
            <a:r>
              <a:rPr lang="en-US" dirty="0"/>
              <a:t>Highlight the Console, and the specific element selection button.</a:t>
            </a:r>
          </a:p>
          <a:p>
            <a:r>
              <a:rPr lang="en-US" dirty="0"/>
              <a:t>Explain how you can change CSS here and “test” out how things will look, also getting sizes of elements is useful here.</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a:p>
        </p:txBody>
      </p:sp>
    </p:spTree>
    <p:extLst>
      <p:ext uri="{BB962C8B-B14F-4D97-AF65-F5344CB8AC3E}">
        <p14:creationId xmlns:p14="http://schemas.microsoft.com/office/powerpoint/2010/main" val="36301890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In HTML, the default display property value is taken from the HTML specifications or from the browser/user default style sheet</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b="1" dirty="0">
                <a:effectLst/>
              </a:rPr>
              <a:t>Inline</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effectLst/>
              </a:rPr>
              <a:t>Displays an element as an inline element (like &lt;span&gt;). Any height and width properties will have no effect</a:t>
            </a:r>
            <a:r>
              <a:rPr lang="en-US" sz="882" u="none" strike="noStrike" kern="1200" dirty="0">
                <a:solidFill>
                  <a:schemeClr val="tx1"/>
                </a:solidFill>
                <a:effectLst/>
                <a:latin typeface="Segoe UI" panose="020B0502040204020203" pitchFamily="34" charset="0"/>
                <a:ea typeface="+mn-ea"/>
                <a:cs typeface="+mn-cs"/>
              </a:rPr>
              <a:t> </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b="1" dirty="0">
                <a:effectLst/>
              </a:rPr>
              <a:t>Block</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effectLst/>
              </a:rPr>
              <a:t>Displays an element as a block element (like &lt;p&gt;). It starts on a new line, and takes up the whole width</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b="1" dirty="0">
                <a:effectLst/>
              </a:rPr>
              <a:t>Contents</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effectLst/>
              </a:rPr>
              <a:t>Makes the container disappear, making the child elements children of the element the next level up in the DOM</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b="1" dirty="0">
                <a:effectLst/>
              </a:rPr>
              <a:t>Flex</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effectLst/>
              </a:rPr>
              <a:t>Displays an element as a block-level flex container</a:t>
            </a:r>
            <a:endParaRPr lang="en-US" sz="882" u="none" strike="noStrike" kern="1200" dirty="0">
              <a:solidFill>
                <a:schemeClr val="tx1"/>
              </a:solidFill>
              <a:effectLst/>
              <a:latin typeface="Segoe UI" panose="020B0502040204020203" pitchFamily="34" charset="0"/>
              <a:ea typeface="+mn-ea"/>
              <a:cs typeface="+mn-cs"/>
            </a:endParaRPr>
          </a:p>
          <a:p>
            <a:pPr marL="0" marR="0" lvl="0" indent="0" algn="l" defTabSz="914367" rtl="0" eaLnBrk="1" fontAlgn="auto" latinLnBrk="0" hangingPunct="1">
              <a:lnSpc>
                <a:spcPct val="90000"/>
              </a:lnSpc>
              <a:spcBef>
                <a:spcPts val="0"/>
              </a:spcBef>
              <a:spcAft>
                <a:spcPts val="333"/>
              </a:spcAft>
              <a:buClrTx/>
              <a:buSzTx/>
              <a:buFontTx/>
              <a:buNone/>
              <a:tabLst/>
              <a:defRPr/>
            </a:pPr>
            <a:r>
              <a:rPr lang="en-US" b="1" dirty="0">
                <a:effectLst/>
              </a:rPr>
              <a:t>Grid</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effectLst/>
              </a:rPr>
              <a:t>Displays an element as a block-level grid container</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effectLst/>
            </a:endParaRPr>
          </a:p>
          <a:p>
            <a:r>
              <a:rPr lang="en-US" sz="882" b="0" i="0" kern="1200" dirty="0">
                <a:solidFill>
                  <a:schemeClr val="tx1"/>
                </a:solidFill>
                <a:effectLst/>
                <a:latin typeface="Segoe UI" panose="020B0502040204020203" pitchFamily="34" charset="0"/>
                <a:ea typeface="+mn-ea"/>
                <a:cs typeface="+mn-cs"/>
              </a:rPr>
              <a:t>Let's move on and have a look at some examples. Below we have three different HTML elements, all of which have an outer display type of block. The first is a paragraph, which has a border added in CSS. The browser renders this as a block box, so the paragraph begins on a new line, and expands to the full width available to it.</a:t>
            </a:r>
          </a:p>
          <a:p>
            <a:r>
              <a:rPr lang="en-US" sz="882" b="0" i="0" kern="1200" dirty="0">
                <a:solidFill>
                  <a:schemeClr val="tx1"/>
                </a:solidFill>
                <a:effectLst/>
                <a:latin typeface="Segoe UI" panose="020B0502040204020203" pitchFamily="34" charset="0"/>
                <a:ea typeface="+mn-ea"/>
                <a:cs typeface="+mn-cs"/>
              </a:rPr>
              <a:t>The second is a list, which is laid out using display: flex. This establishes flex layout for the items inside the container, however, the list itself is a block box and — like the paragraph — expands to the full container width and breaks onto a new line.</a:t>
            </a:r>
          </a:p>
          <a:p>
            <a:r>
              <a:rPr lang="en-US" sz="882" b="0" i="0" kern="1200" dirty="0">
                <a:solidFill>
                  <a:schemeClr val="tx1"/>
                </a:solidFill>
                <a:effectLst/>
                <a:latin typeface="Segoe UI" panose="020B0502040204020203" pitchFamily="34" charset="0"/>
                <a:ea typeface="+mn-ea"/>
                <a:cs typeface="+mn-cs"/>
              </a:rPr>
              <a:t>Below this, we have a block-level paragraph, inside which are two &lt;span&gt; elements. These elements would normally be inline, however, one of the elements has a class of block, and we have set it to display: block.</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Open this pen and go over the code for the image above: </a:t>
            </a:r>
            <a:r>
              <a:rPr lang="en-US" dirty="0">
                <a:hlinkClick r:id="rId3"/>
              </a:rPr>
              <a:t>https://codepen.io/dannyooooo/pen/Powybqr</a:t>
            </a:r>
            <a:endParaRPr lang="en-US" dirty="0"/>
          </a:p>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18961285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Great resource for the box model: </a:t>
            </a:r>
            <a:r>
              <a:rPr lang="en-US" dirty="0">
                <a:hlinkClick r:id="rId3"/>
              </a:rPr>
              <a:t>https://learn.shayhowe.com/html-css/opening-the-box-model/</a:t>
            </a:r>
            <a:endParaRPr lang="en-US" dirty="0"/>
          </a:p>
          <a:p>
            <a:r>
              <a:rPr lang="en-US" b="1" dirty="0"/>
              <a:t>*** Demo Open this activity and play with code: </a:t>
            </a:r>
            <a:r>
              <a:rPr lang="en-US" b="1" dirty="0">
                <a:hlinkClick r:id="rId4"/>
              </a:rPr>
              <a:t>https://codepen.io/dannyooooo/pen/zYxmoBP</a:t>
            </a:r>
            <a:endParaRPr lang="en-US" b="1" dirty="0"/>
          </a:p>
          <a:p>
            <a:pPr marL="171450" indent="-171450">
              <a:buFont typeface="Arial" panose="020B0604020202020204" pitchFamily="34" charset="0"/>
              <a:buChar char="•"/>
            </a:pPr>
            <a:r>
              <a:rPr lang="en-US" b="1" dirty="0"/>
              <a:t>Play with margins and padding.</a:t>
            </a:r>
          </a:p>
          <a:p>
            <a:pPr marL="171450" indent="-171450">
              <a:buFont typeface="Arial" panose="020B0604020202020204" pitchFamily="34" charset="0"/>
              <a:buChar char="•"/>
            </a:pPr>
            <a:r>
              <a:rPr lang="en-US" b="1" dirty="0"/>
              <a:t>Explain how to adjust in Inspect Element tool.</a:t>
            </a:r>
          </a:p>
          <a:p>
            <a:pPr marL="171450" indent="-171450">
              <a:buFont typeface="Arial" panose="020B0604020202020204" pitchFamily="34" charset="0"/>
              <a:buChar char="•"/>
            </a:pPr>
            <a:r>
              <a:rPr lang="en-US" b="1" dirty="0"/>
              <a:t>Ask about the differences</a:t>
            </a:r>
          </a:p>
          <a:p>
            <a:pPr marL="171450" indent="-171450">
              <a:buFont typeface="Arial" panose="020B0604020202020204" pitchFamily="34" charset="0"/>
              <a:buChar char="•"/>
            </a:pPr>
            <a:r>
              <a:rPr lang="en-US" b="1" dirty="0"/>
              <a:t>Show the code with and without “outline: 1px solid green” and explain why outline is useful as a way to see all your elements and how they are overlapping or not. </a:t>
            </a:r>
          </a:p>
          <a:p>
            <a:pPr marL="384432" lvl="1" indent="-171450">
              <a:buFont typeface="Arial" panose="020B0604020202020204" pitchFamily="34" charset="0"/>
              <a:buChar char="•"/>
            </a:pPr>
            <a:endParaRPr lang="en-US" b="1" dirty="0"/>
          </a:p>
          <a:p>
            <a:pPr fontAlgn="base"/>
            <a:r>
              <a:rPr lang="en-US" sz="882" b="1" i="0" kern="1200" dirty="0">
                <a:solidFill>
                  <a:schemeClr val="tx1"/>
                </a:solidFill>
                <a:effectLst/>
                <a:latin typeface="Segoe UI" panose="020B0502040204020203" pitchFamily="34" charset="0"/>
                <a:ea typeface="+mn-ea"/>
                <a:cs typeface="+mn-cs"/>
              </a:rPr>
              <a:t>CSS Outline</a:t>
            </a:r>
          </a:p>
          <a:p>
            <a:pPr fontAlgn="base"/>
            <a:r>
              <a:rPr lang="en-US" sz="882" b="0" i="0" kern="1200" dirty="0">
                <a:solidFill>
                  <a:schemeClr val="tx1"/>
                </a:solidFill>
                <a:effectLst/>
                <a:latin typeface="Segoe UI" panose="020B0502040204020203" pitchFamily="34" charset="0"/>
                <a:ea typeface="+mn-ea"/>
                <a:cs typeface="+mn-cs"/>
              </a:rPr>
              <a:t>An outline is a line that is drawn just outside the border edge of the elements such as buttons, active form fields, etc., to make them stand out.</a:t>
            </a:r>
          </a:p>
          <a:p>
            <a:pPr fontAlgn="base"/>
            <a:endParaRPr lang="en-US" sz="882" b="0" i="0" kern="1200" dirty="0">
              <a:solidFill>
                <a:schemeClr val="tx1"/>
              </a:solidFill>
              <a:effectLst/>
              <a:latin typeface="Segoe UI" panose="020B0502040204020203" pitchFamily="34" charset="0"/>
              <a:ea typeface="+mn-ea"/>
              <a:cs typeface="+mn-cs"/>
            </a:endParaRPr>
          </a:p>
          <a:p>
            <a:pPr fontAlgn="base"/>
            <a:r>
              <a:rPr lang="en-US" sz="882" b="1" i="0" kern="1200" dirty="0">
                <a:solidFill>
                  <a:schemeClr val="tx1"/>
                </a:solidFill>
                <a:effectLst/>
                <a:latin typeface="Segoe UI" panose="020B0502040204020203" pitchFamily="34" charset="0"/>
                <a:ea typeface="+mn-ea"/>
                <a:cs typeface="+mn-cs"/>
              </a:rPr>
              <a:t>Outlines Vs Borders</a:t>
            </a:r>
          </a:p>
          <a:p>
            <a:pPr fontAlgn="base"/>
            <a:r>
              <a:rPr lang="en-US" sz="882" b="0" i="0" kern="1200" dirty="0">
                <a:solidFill>
                  <a:schemeClr val="tx1"/>
                </a:solidFill>
                <a:effectLst/>
                <a:latin typeface="Segoe UI" panose="020B0502040204020203" pitchFamily="34" charset="0"/>
                <a:ea typeface="+mn-ea"/>
                <a:cs typeface="+mn-cs"/>
              </a:rPr>
              <a:t>The outlines are generally used to highlight elements. An outline at a glance looks very similar to the border, but it differs from border in the following ways:</a:t>
            </a:r>
          </a:p>
          <a:p>
            <a:r>
              <a:rPr lang="en-US" sz="882" b="0" i="0" kern="1200" dirty="0">
                <a:solidFill>
                  <a:schemeClr val="tx1"/>
                </a:solidFill>
                <a:effectLst/>
                <a:latin typeface="Segoe UI" panose="020B0502040204020203" pitchFamily="34" charset="0"/>
                <a:ea typeface="+mn-ea"/>
                <a:cs typeface="+mn-cs"/>
              </a:rPr>
              <a:t>Outlines do not take up space, because they always placed on top of the box of the element which may cause them to overlap other elements on the page.</a:t>
            </a:r>
          </a:p>
          <a:p>
            <a:r>
              <a:rPr lang="en-US" sz="882" b="0" i="0" kern="1200" dirty="0">
                <a:solidFill>
                  <a:schemeClr val="tx1"/>
                </a:solidFill>
                <a:effectLst/>
                <a:latin typeface="Segoe UI" panose="020B0502040204020203" pitchFamily="34" charset="0"/>
                <a:ea typeface="+mn-ea"/>
                <a:cs typeface="+mn-cs"/>
              </a:rPr>
              <a:t>Unlike borders, outlines won't allow us to set each edge to a different width, or set different colors and styles for each edge. An outline is the same on all sides.</a:t>
            </a:r>
          </a:p>
          <a:p>
            <a:r>
              <a:rPr lang="en-US" sz="882" b="0" i="0" kern="1200" dirty="0">
                <a:solidFill>
                  <a:schemeClr val="tx1"/>
                </a:solidFill>
                <a:effectLst/>
                <a:latin typeface="Segoe UI" panose="020B0502040204020203" pitchFamily="34" charset="0"/>
                <a:ea typeface="+mn-ea"/>
                <a:cs typeface="+mn-cs"/>
              </a:rPr>
              <a:t>Outlines don't have any impact on surrounding elements apart from overlapping.</a:t>
            </a:r>
          </a:p>
          <a:p>
            <a:r>
              <a:rPr lang="en-US" sz="882" b="0" i="0" kern="1200" dirty="0">
                <a:solidFill>
                  <a:schemeClr val="tx1"/>
                </a:solidFill>
                <a:effectLst/>
                <a:latin typeface="Segoe UI" panose="020B0502040204020203" pitchFamily="34" charset="0"/>
                <a:ea typeface="+mn-ea"/>
                <a:cs typeface="+mn-cs"/>
              </a:rPr>
              <a:t>Unlike borders, outlines don't change the size or position of the element.</a:t>
            </a:r>
          </a:p>
          <a:p>
            <a:r>
              <a:rPr lang="en-US" sz="882" b="0" i="0" kern="1200" dirty="0">
                <a:solidFill>
                  <a:schemeClr val="tx1"/>
                </a:solidFill>
                <a:effectLst/>
                <a:latin typeface="Segoe UI" panose="020B0502040204020203" pitchFamily="34" charset="0"/>
                <a:ea typeface="+mn-ea"/>
                <a:cs typeface="+mn-cs"/>
              </a:rPr>
              <a:t>Outlines may be non-rectangular.</a:t>
            </a:r>
          </a:p>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28</a:t>
            </a:fld>
            <a:endParaRPr lang="en-US"/>
          </a:p>
        </p:txBody>
      </p:sp>
    </p:spTree>
    <p:extLst>
      <p:ext uri="{BB962C8B-B14F-4D97-AF65-F5344CB8AC3E}">
        <p14:creationId xmlns:p14="http://schemas.microsoft.com/office/powerpoint/2010/main" val="9465365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Demo Open this pen and go through the code. You’ll do this after the students have already attempted this. Don’t let them go longer than 30-40 minutes before walking them through this.</a:t>
            </a:r>
          </a:p>
          <a:p>
            <a:r>
              <a:rPr lang="en-US" b="1" dirty="0"/>
              <a:t>Student’s version:</a:t>
            </a:r>
          </a:p>
          <a:p>
            <a:r>
              <a:rPr lang="en-US" dirty="0">
                <a:hlinkClick r:id="rId3"/>
              </a:rPr>
              <a:t>https://codepen.io/dannyooooo/pen/100311ce217467fbcf13862a5090012b</a:t>
            </a:r>
            <a:endParaRPr lang="en-US" dirty="0"/>
          </a:p>
          <a:p>
            <a:endParaRPr lang="en-US" dirty="0"/>
          </a:p>
          <a:p>
            <a:r>
              <a:rPr lang="en-US" b="1" dirty="0"/>
              <a:t>Solution:</a:t>
            </a:r>
          </a:p>
          <a:p>
            <a:r>
              <a:rPr lang="en-US" dirty="0">
                <a:hlinkClick r:id="rId4"/>
              </a:rPr>
              <a:t>https://codepen.io/dannyooooo/pen/Powybmo</a:t>
            </a:r>
            <a:endParaRPr lang="en-US" dirty="0"/>
          </a:p>
          <a:p>
            <a:endParaRPr lang="en-US" dirty="0"/>
          </a:p>
          <a:p>
            <a:r>
              <a:rPr lang="en-US" dirty="0"/>
              <a:t>Explain how this can be done with just margin and padding adjustments.</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29</a:t>
            </a:fld>
            <a:endParaRPr lang="en-US"/>
          </a:p>
        </p:txBody>
      </p:sp>
    </p:spTree>
    <p:extLst>
      <p:ext uri="{BB962C8B-B14F-4D97-AF65-F5344CB8AC3E}">
        <p14:creationId xmlns:p14="http://schemas.microsoft.com/office/powerpoint/2010/main" val="16301609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30</a:t>
            </a:fld>
            <a:endParaRPr lang="en-US"/>
          </a:p>
        </p:txBody>
      </p:sp>
    </p:spTree>
    <p:extLst>
      <p:ext uri="{BB962C8B-B14F-4D97-AF65-F5344CB8AC3E}">
        <p14:creationId xmlns:p14="http://schemas.microsoft.com/office/powerpoint/2010/main" val="137720858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a:p>
        </p:txBody>
      </p:sp>
    </p:spTree>
    <p:extLst>
      <p:ext uri="{BB962C8B-B14F-4D97-AF65-F5344CB8AC3E}">
        <p14:creationId xmlns:p14="http://schemas.microsoft.com/office/powerpoint/2010/main" val="27558780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31467"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24786739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Show students live site : https://cs28156a2b80b43x4d02x8a8.z13.web.core.windows.net/</a:t>
            </a:r>
          </a:p>
          <a:p>
            <a:pPr marL="171450" indent="-171450">
              <a:buFont typeface="Arial" panose="020B0604020202020204" pitchFamily="34" charset="0"/>
              <a:buChar char="•"/>
            </a:pPr>
            <a:r>
              <a:rPr lang="en-US" dirty="0"/>
              <a:t>Demonstrate how they can edit the site</a:t>
            </a:r>
          </a:p>
          <a:p>
            <a:pPr marL="384432" lvl="1" indent="-171450">
              <a:buFont typeface="Arial" panose="020B0604020202020204" pitchFamily="34" charset="0"/>
              <a:buChar char="•"/>
            </a:pPr>
            <a:r>
              <a:rPr lang="en-US" dirty="0"/>
              <a:t>You should download the code in the “portfolio-1” folder and deploy to a storage container on Azure Storage</a:t>
            </a:r>
          </a:p>
          <a:p>
            <a:pPr marL="384432" lvl="1" indent="-171450">
              <a:buFont typeface="Arial" panose="020B0604020202020204" pitchFamily="34" charset="0"/>
              <a:buChar char="•"/>
            </a:pPr>
            <a:r>
              <a:rPr lang="en-US" dirty="0"/>
              <a:t>Then make changes to the code and then go through the update process</a:t>
            </a:r>
          </a:p>
          <a:p>
            <a:pPr marL="171450" indent="-171450">
              <a:buFont typeface="Arial" panose="020B0604020202020204" pitchFamily="34" charset="0"/>
              <a:buChar char="•"/>
            </a:pPr>
            <a:r>
              <a:rPr lang="en-US" dirty="0"/>
              <a:t>Demonstrate how to Deploy using Azure Storage.</a:t>
            </a:r>
          </a:p>
          <a:p>
            <a:pPr marL="171450" indent="-171450">
              <a:buFont typeface="Arial" panose="020B0604020202020204" pitchFamily="34" charset="0"/>
              <a:buChar char="•"/>
            </a:pPr>
            <a:r>
              <a:rPr lang="en-US" dirty="0"/>
              <a:t>Follow the steps in the </a:t>
            </a:r>
            <a:r>
              <a:rPr lang="en-US" dirty="0" err="1"/>
              <a:t>deploy.md</a:t>
            </a:r>
            <a:r>
              <a:rPr lang="en-US" dirty="0"/>
              <a:t> file</a:t>
            </a:r>
          </a:p>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32</a:t>
            </a:fld>
            <a:endParaRPr lang="en-US"/>
          </a:p>
        </p:txBody>
      </p:sp>
    </p:spTree>
    <p:extLst>
      <p:ext uri="{BB962C8B-B14F-4D97-AF65-F5344CB8AC3E}">
        <p14:creationId xmlns:p14="http://schemas.microsoft.com/office/powerpoint/2010/main" val="19313236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 the past two decades, web development has emerged as a profession due to the fact that we have powerful computers that we can work with at our homes and offices.</a:t>
            </a:r>
          </a:p>
          <a:p>
            <a:endParaRPr lang="en-US" dirty="0"/>
          </a:p>
          <a:p>
            <a:r>
              <a:rPr lang="en-US" dirty="0"/>
              <a:t>The development of supporting technologies have furthered the proliferation of the internet and made the web ubiquitous.</a:t>
            </a:r>
          </a:p>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33</a:t>
            </a:fld>
            <a:endParaRPr lang="en-US"/>
          </a:p>
        </p:txBody>
      </p:sp>
    </p:spTree>
    <p:extLst>
      <p:ext uri="{BB962C8B-B14F-4D97-AF65-F5344CB8AC3E}">
        <p14:creationId xmlns:p14="http://schemas.microsoft.com/office/powerpoint/2010/main" val="34412607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34</a:t>
            </a:fld>
            <a:endParaRPr lang="en-US"/>
          </a:p>
        </p:txBody>
      </p:sp>
    </p:spTree>
    <p:extLst>
      <p:ext uri="{BB962C8B-B14F-4D97-AF65-F5344CB8AC3E}">
        <p14:creationId xmlns:p14="http://schemas.microsoft.com/office/powerpoint/2010/main" val="135977433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40">
              <a:spcAft>
                <a:spcPts val="339"/>
              </a:spcAft>
              <a:defRPr/>
            </a:pPr>
            <a:r>
              <a:rPr lang="en-US">
                <a:hlinkClick r:id="rId3"/>
              </a:rPr>
              <a:t>https://azure.microsoft.com/free/</a:t>
            </a:r>
            <a:endParaRPr lang="en-US"/>
          </a:p>
          <a:p>
            <a:pPr defTabSz="931740">
              <a:spcAft>
                <a:spcPts val="339"/>
              </a:spcAft>
              <a:defRPr/>
            </a:pPr>
            <a:r>
              <a:rPr lang="en-US" sz="800"/>
              <a:t>Pros: $200 for 30 days + Always Free Tier</a:t>
            </a:r>
          </a:p>
          <a:p>
            <a:pPr defTabSz="931740">
              <a:spcAft>
                <a:spcPts val="339"/>
              </a:spcAft>
              <a:defRPr/>
            </a:pPr>
            <a:endParaRPr lang="en-US">
              <a:hlinkClick r:id="" action="ppaction://noaction"/>
            </a:endParaRPr>
          </a:p>
          <a:p>
            <a:pPr defTabSz="931740">
              <a:spcAft>
                <a:spcPts val="339"/>
              </a:spcAft>
              <a:defRPr/>
            </a:pPr>
            <a:r>
              <a:rPr lang="en-US">
                <a:hlinkClick r:id="" action="ppaction://noaction"/>
              </a:rPr>
              <a:t>https://azure.microsoft.com/free/students/</a:t>
            </a:r>
            <a:endParaRPr lang="en-US" sz="900"/>
          </a:p>
          <a:p>
            <a:pPr defTabSz="931740">
              <a:spcAft>
                <a:spcPts val="339"/>
              </a:spcAft>
              <a:defRPr/>
            </a:pPr>
            <a:r>
              <a:rPr lang="en-US" sz="900"/>
              <a:t>Students: $100 for 12 months + Always Free Tier</a:t>
            </a:r>
          </a:p>
          <a:p>
            <a:pPr defTabSz="931740">
              <a:spcAft>
                <a:spcPts val="339"/>
              </a:spcAft>
              <a:defRPr/>
            </a:pPr>
            <a:endParaRPr lang="en-US"/>
          </a:p>
          <a:p>
            <a:pPr defTabSz="931740">
              <a:spcAft>
                <a:spcPts val="339"/>
              </a:spcAft>
              <a:defRPr/>
            </a:pPr>
            <a:endParaRPr lang="en-US"/>
          </a:p>
        </p:txBody>
      </p:sp>
      <p:sp>
        <p:nvSpPr>
          <p:cNvPr id="4" name="Header Placeholder 3"/>
          <p:cNvSpPr>
            <a:spLocks noGrp="1"/>
          </p:cNvSpPr>
          <p:nvPr>
            <p:ph type="hdr" sz="quarter" idx="10"/>
          </p:nvPr>
        </p:nvSpPr>
        <p:spPr/>
        <p:txBody>
          <a:bodyPr/>
          <a:lstStyle/>
          <a:p>
            <a:pPr defTabSz="931740">
              <a:defRPr/>
            </a:pPr>
            <a:endParaRPr lang="en-US">
              <a:solidFill>
                <a:prstClr val="black"/>
              </a:solidFill>
            </a:endParaRPr>
          </a:p>
        </p:txBody>
      </p:sp>
      <p:sp>
        <p:nvSpPr>
          <p:cNvPr id="5" name="Footer Placeholder 4"/>
          <p:cNvSpPr>
            <a:spLocks noGrp="1"/>
          </p:cNvSpPr>
          <p:nvPr>
            <p:ph type="ftr" sz="quarter" idx="11"/>
          </p:nvPr>
        </p:nvSpPr>
        <p:spPr/>
        <p:txBody>
          <a:bodyPr/>
          <a:lstStyle/>
          <a:p>
            <a:pPr defTabSz="931467"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31740">
              <a:defRPr/>
            </a:pPr>
            <a:fld id="{386CE63F-9E7F-4C04-9D0D-FCA25A8E9E86}" type="datetime8">
              <a:rPr lang="en-US">
                <a:solidFill>
                  <a:prstClr val="black"/>
                </a:solidFill>
              </a:rPr>
              <a:pPr defTabSz="931740">
                <a:defRPr/>
              </a:pPr>
              <a:t>1/17/2020 1:39 PM</a:t>
            </a:fld>
            <a:endParaRPr lang="en-US">
              <a:solidFill>
                <a:prstClr val="black"/>
              </a:solidFill>
            </a:endParaRPr>
          </a:p>
        </p:txBody>
      </p:sp>
      <p:sp>
        <p:nvSpPr>
          <p:cNvPr id="7" name="Slide Number Placeholder 6"/>
          <p:cNvSpPr>
            <a:spLocks noGrp="1"/>
          </p:cNvSpPr>
          <p:nvPr>
            <p:ph type="sldNum" sz="quarter" idx="13"/>
          </p:nvPr>
        </p:nvSpPr>
        <p:spPr/>
        <p:txBody>
          <a:bodyPr/>
          <a:lstStyle/>
          <a:p>
            <a:pPr defTabSz="931740">
              <a:defRPr/>
            </a:pPr>
            <a:fld id="{B4008EB6-D09E-4580-8CD6-DDB14511944F}" type="slidenum">
              <a:rPr lang="en-US">
                <a:solidFill>
                  <a:prstClr val="black"/>
                </a:solidFill>
              </a:rPr>
              <a:pPr defTabSz="931740">
                <a:defRPr/>
              </a:pPr>
              <a:t>35</a:t>
            </a:fld>
            <a:endParaRPr lang="en-US">
              <a:solidFill>
                <a:prstClr val="black"/>
              </a:solidFill>
            </a:endParaRPr>
          </a:p>
        </p:txBody>
      </p:sp>
    </p:spTree>
    <p:extLst>
      <p:ext uri="{BB962C8B-B14F-4D97-AF65-F5344CB8AC3E}">
        <p14:creationId xmlns:p14="http://schemas.microsoft.com/office/powerpoint/2010/main" val="318961899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36</a:t>
            </a:fld>
            <a:endParaRPr lang="en-US"/>
          </a:p>
        </p:txBody>
      </p:sp>
    </p:spTree>
    <p:extLst>
      <p:ext uri="{BB962C8B-B14F-4D97-AF65-F5344CB8AC3E}">
        <p14:creationId xmlns:p14="http://schemas.microsoft.com/office/powerpoint/2010/main" val="235626131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37</a:t>
            </a:fld>
            <a:endParaRPr lang="en-US"/>
          </a:p>
        </p:txBody>
      </p:sp>
    </p:spTree>
    <p:extLst>
      <p:ext uri="{BB962C8B-B14F-4D97-AF65-F5344CB8AC3E}">
        <p14:creationId xmlns:p14="http://schemas.microsoft.com/office/powerpoint/2010/main" val="317099479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00" dirty="0">
                <a:solidFill>
                  <a:schemeClr val="accent2"/>
                </a:solidFill>
              </a:rPr>
              <a:t>Thank you!</a:t>
            </a:r>
            <a:endParaRPr lang="en-US" dirty="0"/>
          </a:p>
        </p:txBody>
      </p:sp>
      <p:sp>
        <p:nvSpPr>
          <p:cNvPr id="4" name="Header Placeholder 3"/>
          <p:cNvSpPr>
            <a:spLocks noGrp="1"/>
          </p:cNvSpPr>
          <p:nvPr>
            <p:ph type="hdr" sz="quarter" idx="10"/>
          </p:nvPr>
        </p:nvSpPr>
        <p:spPr/>
        <p:txBody>
          <a:bodyPr/>
          <a:lstStyle/>
          <a:p>
            <a:pPr defTabSz="931740">
              <a:defRPr/>
            </a:pPr>
            <a:endParaRPr lang="en-US">
              <a:solidFill>
                <a:prstClr val="black"/>
              </a:solidFill>
            </a:endParaRPr>
          </a:p>
        </p:txBody>
      </p:sp>
      <p:sp>
        <p:nvSpPr>
          <p:cNvPr id="5" name="Footer Placeholder 4"/>
          <p:cNvSpPr>
            <a:spLocks noGrp="1"/>
          </p:cNvSpPr>
          <p:nvPr>
            <p:ph type="ftr" sz="quarter" idx="11"/>
          </p:nvPr>
        </p:nvSpPr>
        <p:spPr/>
        <p:txBody>
          <a:bodyPr/>
          <a:lstStyle/>
          <a:p>
            <a:pPr defTabSz="931467"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31740">
              <a:defRPr/>
            </a:pPr>
            <a:fld id="{386CE63F-9E7F-4C04-9D0D-FCA25A8E9E86}" type="datetime8">
              <a:rPr lang="en-US">
                <a:solidFill>
                  <a:prstClr val="black"/>
                </a:solidFill>
              </a:rPr>
              <a:pPr defTabSz="931740">
                <a:defRPr/>
              </a:pPr>
              <a:t>1/17/2020 1:39 PM</a:t>
            </a:fld>
            <a:endParaRPr lang="en-US">
              <a:solidFill>
                <a:prstClr val="black"/>
              </a:solidFill>
            </a:endParaRPr>
          </a:p>
        </p:txBody>
      </p:sp>
      <p:sp>
        <p:nvSpPr>
          <p:cNvPr id="7" name="Slide Number Placeholder 6"/>
          <p:cNvSpPr>
            <a:spLocks noGrp="1"/>
          </p:cNvSpPr>
          <p:nvPr>
            <p:ph type="sldNum" sz="quarter" idx="13"/>
          </p:nvPr>
        </p:nvSpPr>
        <p:spPr/>
        <p:txBody>
          <a:bodyPr/>
          <a:lstStyle/>
          <a:p>
            <a:pPr defTabSz="931740">
              <a:defRPr/>
            </a:pPr>
            <a:fld id="{B4008EB6-D09E-4580-8CD6-DDB14511944F}" type="slidenum">
              <a:rPr lang="en-US">
                <a:solidFill>
                  <a:prstClr val="black"/>
                </a:solidFill>
              </a:rPr>
              <a:pPr defTabSz="931740">
                <a:defRPr/>
              </a:pPr>
              <a:t>38</a:t>
            </a:fld>
            <a:endParaRPr lang="en-US">
              <a:solidFill>
                <a:prstClr val="black"/>
              </a:solidFill>
            </a:endParaRPr>
          </a:p>
        </p:txBody>
      </p:sp>
    </p:spTree>
    <p:extLst>
      <p:ext uri="{BB962C8B-B14F-4D97-AF65-F5344CB8AC3E}">
        <p14:creationId xmlns:p14="http://schemas.microsoft.com/office/powerpoint/2010/main" val="295457444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39</a:t>
            </a:fld>
            <a:endParaRPr lang="en-US"/>
          </a:p>
        </p:txBody>
      </p:sp>
    </p:spTree>
    <p:extLst>
      <p:ext uri="{BB962C8B-B14F-4D97-AF65-F5344CB8AC3E}">
        <p14:creationId xmlns:p14="http://schemas.microsoft.com/office/powerpoint/2010/main" val="293922396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40</a:t>
            </a:fld>
            <a:endParaRPr lang="en-US"/>
          </a:p>
        </p:txBody>
      </p:sp>
    </p:spTree>
    <p:extLst>
      <p:ext uri="{BB962C8B-B14F-4D97-AF65-F5344CB8AC3E}">
        <p14:creationId xmlns:p14="http://schemas.microsoft.com/office/powerpoint/2010/main" val="13605076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kern="1200" dirty="0">
                <a:solidFill>
                  <a:schemeClr val="tx1"/>
                </a:solidFill>
                <a:effectLst/>
                <a:latin typeface="Segoe UI" panose="020B0502040204020203" pitchFamily="34" charset="0"/>
                <a:ea typeface="+mn-ea"/>
                <a:cs typeface="+mn-cs"/>
              </a:rPr>
              <a:t>|</a:t>
            </a:r>
            <a:br>
              <a:rPr lang="en-US" sz="882" b="0" kern="1200" dirty="0">
                <a:solidFill>
                  <a:schemeClr val="tx1"/>
                </a:solidFill>
                <a:effectLst/>
                <a:latin typeface="Segoe UI" panose="020B0502040204020203" pitchFamily="34" charset="0"/>
                <a:ea typeface="+mn-ea"/>
                <a:cs typeface="+mn-cs"/>
              </a:rPr>
            </a:br>
            <a:endParaRPr lang="en-US" sz="882" b="0" kern="1200" dirty="0">
              <a:solidFill>
                <a:schemeClr val="tx1"/>
              </a:solidFill>
              <a:effectLst/>
              <a:latin typeface="Segoe UI" panose="020B0502040204020203" pitchFamily="34" charset="0"/>
              <a:ea typeface="+mn-ea"/>
              <a:cs typeface="+mn-cs"/>
            </a:endParaRPr>
          </a:p>
          <a:p>
            <a:pPr defTabSz="931740">
              <a:spcAft>
                <a:spcPts val="339"/>
              </a:spcAft>
              <a:defRPr/>
            </a:pPr>
            <a:endParaRPr lang="en-US" dirty="0"/>
          </a:p>
        </p:txBody>
      </p:sp>
      <p:sp>
        <p:nvSpPr>
          <p:cNvPr id="4" name="Header Placeholder 3"/>
          <p:cNvSpPr>
            <a:spLocks noGrp="1"/>
          </p:cNvSpPr>
          <p:nvPr>
            <p:ph type="hdr" sz="quarter" idx="10"/>
          </p:nvPr>
        </p:nvSpPr>
        <p:spPr/>
        <p:txBody>
          <a:bodyPr/>
          <a:lstStyle/>
          <a:p>
            <a:pPr defTabSz="931740">
              <a:defRPr/>
            </a:pPr>
            <a:endParaRPr lang="en-US">
              <a:solidFill>
                <a:prstClr val="black"/>
              </a:solidFill>
            </a:endParaRPr>
          </a:p>
        </p:txBody>
      </p:sp>
      <p:sp>
        <p:nvSpPr>
          <p:cNvPr id="5" name="Footer Placeholder 4"/>
          <p:cNvSpPr>
            <a:spLocks noGrp="1"/>
          </p:cNvSpPr>
          <p:nvPr>
            <p:ph type="ftr" sz="quarter" idx="11"/>
          </p:nvPr>
        </p:nvSpPr>
        <p:spPr/>
        <p:txBody>
          <a:bodyPr/>
          <a:lstStyle/>
          <a:p>
            <a:pPr defTabSz="931467"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31740">
              <a:defRPr/>
            </a:pPr>
            <a:fld id="{386CE63F-9E7F-4C04-9D0D-FCA25A8E9E86}" type="datetime8">
              <a:rPr lang="en-US">
                <a:solidFill>
                  <a:prstClr val="black"/>
                </a:solidFill>
              </a:rPr>
              <a:pPr defTabSz="931740">
                <a:defRPr/>
              </a:pPr>
              <a:t>1/17/2020 1:39 PM</a:t>
            </a:fld>
            <a:endParaRPr lang="en-US">
              <a:solidFill>
                <a:prstClr val="black"/>
              </a:solidFill>
            </a:endParaRPr>
          </a:p>
        </p:txBody>
      </p:sp>
      <p:sp>
        <p:nvSpPr>
          <p:cNvPr id="7" name="Slide Number Placeholder 6"/>
          <p:cNvSpPr>
            <a:spLocks noGrp="1"/>
          </p:cNvSpPr>
          <p:nvPr>
            <p:ph type="sldNum" sz="quarter" idx="13"/>
          </p:nvPr>
        </p:nvSpPr>
        <p:spPr/>
        <p:txBody>
          <a:bodyPr/>
          <a:lstStyle/>
          <a:p>
            <a:pPr defTabSz="931740">
              <a:defRPr/>
            </a:pPr>
            <a:fld id="{B4008EB6-D09E-4580-8CD6-DDB14511944F}" type="slidenum">
              <a:rPr lang="en-US">
                <a:solidFill>
                  <a:prstClr val="black"/>
                </a:solidFill>
              </a:rPr>
              <a:pPr defTabSz="931740">
                <a:defRPr/>
              </a:pPr>
              <a:t>4</a:t>
            </a:fld>
            <a:endParaRPr lang="en-US">
              <a:solidFill>
                <a:prstClr val="black"/>
              </a:solidFill>
            </a:endParaRPr>
          </a:p>
        </p:txBody>
      </p:sp>
    </p:spTree>
    <p:extLst>
      <p:ext uri="{BB962C8B-B14F-4D97-AF65-F5344CB8AC3E}">
        <p14:creationId xmlns:p14="http://schemas.microsoft.com/office/powerpoint/2010/main" val="25461850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00" dirty="0">
                <a:solidFill>
                  <a:schemeClr val="accent2"/>
                </a:solidFill>
              </a:rPr>
              <a:t>Welcome to your &lt;location&gt; Microsoft Reactors. We </a:t>
            </a:r>
            <a:r>
              <a:rPr lang="en-US" sz="800" dirty="0"/>
              <a:t>are worldwide local community spaces where developers and startup leaders meet, learn, and connect. Reactors build a diverse community by providing training, learning paths, industry speakers, and seminars, plus meetups and other community events related to emerging technology trends. </a:t>
            </a:r>
          </a:p>
          <a:p>
            <a:endParaRPr lang="en-US" sz="800" dirty="0"/>
          </a:p>
          <a:p>
            <a:r>
              <a:rPr lang="en-US" sz="800" dirty="0">
                <a:solidFill>
                  <a:schemeClr val="accent2"/>
                </a:solidFill>
              </a:rPr>
              <a:t>Reactor </a:t>
            </a:r>
            <a:r>
              <a:rPr lang="en-US" sz="800" dirty="0"/>
              <a:t>learning, networking, and leadership opportunities are designed to focus on real-world challenges to enable members of the tech community to stay up to date and drive solutions.  Reactors are a place to share knowledge and expand impact in the company of technology enthusiasts locally and globally. </a:t>
            </a:r>
          </a:p>
          <a:p>
            <a:pPr defTabSz="931740">
              <a:spcAft>
                <a:spcPts val="339"/>
              </a:spcAft>
              <a:defRPr/>
            </a:pPr>
            <a:endParaRPr lang="en-US" dirty="0"/>
          </a:p>
          <a:p>
            <a:pPr defTabSz="931740">
              <a:spcAft>
                <a:spcPts val="339"/>
              </a:spcAft>
              <a:defRPr/>
            </a:pPr>
            <a:r>
              <a:rPr lang="en-US" dirty="0"/>
              <a:t>We have workshops and other learning opportunities planned throughout the year. Or if you want to host your own event at a Reactor, you can make the request on our website.</a:t>
            </a:r>
          </a:p>
        </p:txBody>
      </p:sp>
      <p:sp>
        <p:nvSpPr>
          <p:cNvPr id="4" name="Header Placeholder 3"/>
          <p:cNvSpPr>
            <a:spLocks noGrp="1"/>
          </p:cNvSpPr>
          <p:nvPr>
            <p:ph type="hdr" sz="quarter" idx="10"/>
          </p:nvPr>
        </p:nvSpPr>
        <p:spPr/>
        <p:txBody>
          <a:bodyPr/>
          <a:lstStyle/>
          <a:p>
            <a:pPr defTabSz="931740">
              <a:defRPr/>
            </a:pPr>
            <a:endParaRPr lang="en-US">
              <a:solidFill>
                <a:prstClr val="black"/>
              </a:solidFill>
            </a:endParaRPr>
          </a:p>
        </p:txBody>
      </p:sp>
      <p:sp>
        <p:nvSpPr>
          <p:cNvPr id="5" name="Footer Placeholder 4"/>
          <p:cNvSpPr>
            <a:spLocks noGrp="1"/>
          </p:cNvSpPr>
          <p:nvPr>
            <p:ph type="ftr" sz="quarter" idx="11"/>
          </p:nvPr>
        </p:nvSpPr>
        <p:spPr/>
        <p:txBody>
          <a:bodyPr/>
          <a:lstStyle/>
          <a:p>
            <a:pPr defTabSz="931467"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31740">
              <a:defRPr/>
            </a:pPr>
            <a:fld id="{386CE63F-9E7F-4C04-9D0D-FCA25A8E9E86}" type="datetime8">
              <a:rPr lang="en-US">
                <a:solidFill>
                  <a:prstClr val="black"/>
                </a:solidFill>
              </a:rPr>
              <a:pPr defTabSz="931740">
                <a:defRPr/>
              </a:pPr>
              <a:t>1/17/2020 1:39 PM</a:t>
            </a:fld>
            <a:endParaRPr lang="en-US">
              <a:solidFill>
                <a:prstClr val="black"/>
              </a:solidFill>
            </a:endParaRPr>
          </a:p>
        </p:txBody>
      </p:sp>
      <p:sp>
        <p:nvSpPr>
          <p:cNvPr id="7" name="Slide Number Placeholder 6"/>
          <p:cNvSpPr>
            <a:spLocks noGrp="1"/>
          </p:cNvSpPr>
          <p:nvPr>
            <p:ph type="sldNum" sz="quarter" idx="13"/>
          </p:nvPr>
        </p:nvSpPr>
        <p:spPr/>
        <p:txBody>
          <a:bodyPr/>
          <a:lstStyle/>
          <a:p>
            <a:pPr defTabSz="931740">
              <a:defRPr/>
            </a:pPr>
            <a:fld id="{B4008EB6-D09E-4580-8CD6-DDB14511944F}" type="slidenum">
              <a:rPr lang="en-US">
                <a:solidFill>
                  <a:prstClr val="black"/>
                </a:solidFill>
              </a:rPr>
              <a:pPr defTabSz="931740">
                <a:defRPr/>
              </a:pPr>
              <a:t>5</a:t>
            </a:fld>
            <a:endParaRPr lang="en-US">
              <a:solidFill>
                <a:prstClr val="black"/>
              </a:solidFill>
            </a:endParaRPr>
          </a:p>
        </p:txBody>
      </p:sp>
    </p:spTree>
    <p:extLst>
      <p:ext uri="{BB962C8B-B14F-4D97-AF65-F5344CB8AC3E}">
        <p14:creationId xmlns:p14="http://schemas.microsoft.com/office/powerpoint/2010/main" val="24913012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how we will be working through the workshop today. </a:t>
            </a:r>
          </a:p>
          <a:p>
            <a:endParaRPr lang="en-US" dirty="0"/>
          </a:p>
          <a:p>
            <a:r>
              <a:rPr lang="en-US" dirty="0"/>
              <a:t>1. We will go through each section by starting with why we are learning a specific topic and section, I start by giving a high level overview of the materials we are covering and  how this content fits into the big picture.</a:t>
            </a:r>
          </a:p>
          <a:p>
            <a:r>
              <a:rPr lang="en-US" dirty="0"/>
              <a:t>2. When we work, we work short periods of time with high concentration and intensity. With few distractions.</a:t>
            </a:r>
          </a:p>
          <a:p>
            <a:r>
              <a:rPr lang="en-US" dirty="0"/>
              <a:t>3. After we’ve finished a section we will take a break.</a:t>
            </a:r>
          </a:p>
          <a:p>
            <a:r>
              <a:rPr lang="en-US" dirty="0"/>
              <a:t>4. Before we start on new material we will review the material that we just covered.</a:t>
            </a:r>
          </a:p>
          <a:p>
            <a:r>
              <a:rPr lang="en-US" dirty="0"/>
              <a:t>	a. While we are reviewing we need to make connections. We should connect and think about the new concepts we are learning and connect them to old concepts.</a:t>
            </a:r>
          </a:p>
          <a:p>
            <a:r>
              <a:rPr lang="en-US" dirty="0"/>
              <a:t>	b. By making connections and associating data with other data that we are familiar with, we retain the things we learn better.</a:t>
            </a:r>
          </a:p>
          <a:p>
            <a:r>
              <a:rPr lang="en-US" dirty="0"/>
              <a:t>	c. Our brains are giant classification modeling engines.</a:t>
            </a:r>
          </a:p>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8176915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dirty="0">
                <a:solidFill>
                  <a:schemeClr val="tx1"/>
                </a:solidFill>
                <a:effectLst/>
                <a:latin typeface="Segoe UI" panose="020B0502040204020203" pitchFamily="34" charset="0"/>
                <a:ea typeface="+mn-ea"/>
                <a:cs typeface="+mn-cs"/>
              </a:rPr>
              <a:t>Web development is the umbrella term for conceptualizing, creating, </a:t>
            </a:r>
            <a:r>
              <a:rPr lang="en-US" sz="882" b="0" i="0" u="none" strike="noStrike" kern="1200" dirty="0">
                <a:solidFill>
                  <a:schemeClr val="tx1"/>
                </a:solidFill>
                <a:effectLst/>
                <a:latin typeface="Segoe UI" panose="020B0502040204020203" pitchFamily="34" charset="0"/>
                <a:ea typeface="+mn-ea"/>
                <a:cs typeface="+mn-cs"/>
              </a:rPr>
              <a:t>deploying </a:t>
            </a:r>
            <a:r>
              <a:rPr lang="en-US" sz="882" b="0" i="0" kern="1200" dirty="0">
                <a:solidFill>
                  <a:schemeClr val="tx1"/>
                </a:solidFill>
                <a:effectLst/>
                <a:latin typeface="Segoe UI" panose="020B0502040204020203" pitchFamily="34" charset="0"/>
                <a:ea typeface="+mn-ea"/>
                <a:cs typeface="+mn-cs"/>
              </a:rPr>
              <a:t>and operating web applications and </a:t>
            </a:r>
            <a:r>
              <a:rPr lang="en-US" sz="882" b="0" i="0" u="none" strike="noStrike" kern="1200" dirty="0">
                <a:solidFill>
                  <a:schemeClr val="tx1"/>
                </a:solidFill>
                <a:effectLst/>
                <a:latin typeface="Segoe UI" panose="020B0502040204020203" pitchFamily="34" charset="0"/>
                <a:ea typeface="+mn-ea"/>
                <a:cs typeface="+mn-cs"/>
              </a:rPr>
              <a:t>APIs (Application Programming Interfaces)</a:t>
            </a:r>
            <a:r>
              <a:rPr lang="en-US" sz="882" b="0" i="0" kern="1200" dirty="0">
                <a:solidFill>
                  <a:schemeClr val="tx1"/>
                </a:solidFill>
                <a:effectLst/>
                <a:latin typeface="Segoe UI" panose="020B0502040204020203" pitchFamily="34" charset="0"/>
                <a:ea typeface="+mn-ea"/>
                <a:cs typeface="+mn-cs"/>
              </a:rPr>
              <a:t> for the Web.</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 Web has grown a mindboggling amount in the number of sites, users and implementation capabilities since the </a:t>
            </a:r>
            <a:r>
              <a:rPr lang="en-US" sz="882" b="0" i="0" u="none" strike="noStrike" kern="1200" dirty="0">
                <a:solidFill>
                  <a:schemeClr val="tx1"/>
                </a:solidFill>
                <a:effectLst/>
                <a:latin typeface="Segoe UI" panose="020B0502040204020203" pitchFamily="34" charset="0"/>
                <a:ea typeface="+mn-ea"/>
                <a:cs typeface="+mn-cs"/>
              </a:rPr>
              <a:t>first website</a:t>
            </a:r>
            <a:r>
              <a:rPr lang="en-US" sz="882" b="0" i="0" kern="1200" dirty="0">
                <a:solidFill>
                  <a:schemeClr val="tx1"/>
                </a:solidFill>
                <a:effectLst/>
                <a:latin typeface="Segoe UI" panose="020B0502040204020203" pitchFamily="34" charset="0"/>
                <a:ea typeface="+mn-ea"/>
                <a:cs typeface="+mn-cs"/>
              </a:rPr>
              <a:t> went live in 1991. Web development is the concept that encompasses all the activities involved with websites and web applications.</a:t>
            </a:r>
          </a:p>
          <a:p>
            <a:endParaRPr lang="en-US" sz="882" b="0" kern="1200" dirty="0">
              <a:solidFill>
                <a:schemeClr val="tx1"/>
              </a:solidFill>
              <a:effectLst/>
              <a:latin typeface="Segoe UI" panose="020B0502040204020203" pitchFamily="34" charset="0"/>
              <a:ea typeface="+mn-ea"/>
              <a:cs typeface="+mn-cs"/>
            </a:endParaRPr>
          </a:p>
          <a:p>
            <a:r>
              <a:rPr lang="en-US" sz="882" b="0" kern="1200" dirty="0">
                <a:solidFill>
                  <a:schemeClr val="tx1"/>
                </a:solidFill>
                <a:effectLst/>
                <a:latin typeface="Segoe UI" panose="020B0502040204020203" pitchFamily="34" charset="0"/>
                <a:ea typeface="+mn-ea"/>
                <a:cs typeface="+mn-cs"/>
              </a:rPr>
              <a:t>As a career, web developers are still in high demand, with specializations in web development for mobile apps, data science, and websites emerging weekly.</a:t>
            </a:r>
          </a:p>
          <a:p>
            <a:br>
              <a:rPr lang="en-US" sz="882" b="0" kern="1200" dirty="0">
                <a:solidFill>
                  <a:schemeClr val="tx1"/>
                </a:solidFill>
                <a:effectLst/>
                <a:latin typeface="Segoe UI" panose="020B0502040204020203" pitchFamily="34" charset="0"/>
                <a:ea typeface="+mn-ea"/>
                <a:cs typeface="+mn-cs"/>
              </a:rPr>
            </a:br>
            <a:endParaRPr lang="en-US" sz="882" b="0" kern="1200" dirty="0">
              <a:solidFill>
                <a:schemeClr val="tx1"/>
              </a:solidFill>
              <a:effectLst/>
              <a:latin typeface="Segoe UI" panose="020B0502040204020203" pitchFamily="34" charset="0"/>
              <a:ea typeface="+mn-ea"/>
              <a:cs typeface="+mn-cs"/>
            </a:endParaRPr>
          </a:p>
          <a:p>
            <a:pPr defTabSz="931740">
              <a:spcAft>
                <a:spcPts val="339"/>
              </a:spcAft>
              <a:defRPr/>
            </a:pPr>
            <a:r>
              <a:rPr lang="en-US" dirty="0">
                <a:hlinkClick r:id="rId3"/>
              </a:rPr>
              <a:t>https://www.websitehostingrating.com/internet-statistics-facts/</a:t>
            </a:r>
            <a:endParaRPr lang="en-US" dirty="0"/>
          </a:p>
          <a:p>
            <a:pPr defTabSz="931740">
              <a:spcAft>
                <a:spcPts val="339"/>
              </a:spcAft>
              <a:defRPr/>
            </a:pPr>
            <a:endParaRPr lang="en-US" dirty="0"/>
          </a:p>
          <a:p>
            <a:pPr defTabSz="931740">
              <a:spcAft>
                <a:spcPts val="339"/>
              </a:spcAft>
              <a:defRPr/>
            </a:pPr>
            <a:endParaRPr lang="en-US" dirty="0"/>
          </a:p>
        </p:txBody>
      </p:sp>
      <p:sp>
        <p:nvSpPr>
          <p:cNvPr id="4" name="Header Placeholder 3"/>
          <p:cNvSpPr>
            <a:spLocks noGrp="1"/>
          </p:cNvSpPr>
          <p:nvPr>
            <p:ph type="hdr" sz="quarter" idx="10"/>
          </p:nvPr>
        </p:nvSpPr>
        <p:spPr/>
        <p:txBody>
          <a:bodyPr/>
          <a:lstStyle/>
          <a:p>
            <a:pPr defTabSz="931740">
              <a:defRPr/>
            </a:pPr>
            <a:endParaRPr lang="en-US">
              <a:solidFill>
                <a:prstClr val="black"/>
              </a:solidFill>
            </a:endParaRPr>
          </a:p>
        </p:txBody>
      </p:sp>
      <p:sp>
        <p:nvSpPr>
          <p:cNvPr id="5" name="Footer Placeholder 4"/>
          <p:cNvSpPr>
            <a:spLocks noGrp="1"/>
          </p:cNvSpPr>
          <p:nvPr>
            <p:ph type="ftr" sz="quarter" idx="11"/>
          </p:nvPr>
        </p:nvSpPr>
        <p:spPr/>
        <p:txBody>
          <a:bodyPr/>
          <a:lstStyle/>
          <a:p>
            <a:pPr defTabSz="931467"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31740">
              <a:defRPr/>
            </a:pPr>
            <a:fld id="{386CE63F-9E7F-4C04-9D0D-FCA25A8E9E86}" type="datetime8">
              <a:rPr lang="en-US">
                <a:solidFill>
                  <a:prstClr val="black"/>
                </a:solidFill>
              </a:rPr>
              <a:pPr defTabSz="931740">
                <a:defRPr/>
              </a:pPr>
              <a:t>1/17/2020 1:39 PM</a:t>
            </a:fld>
            <a:endParaRPr lang="en-US">
              <a:solidFill>
                <a:prstClr val="black"/>
              </a:solidFill>
            </a:endParaRPr>
          </a:p>
        </p:txBody>
      </p:sp>
      <p:sp>
        <p:nvSpPr>
          <p:cNvPr id="7" name="Slide Number Placeholder 6"/>
          <p:cNvSpPr>
            <a:spLocks noGrp="1"/>
          </p:cNvSpPr>
          <p:nvPr>
            <p:ph type="sldNum" sz="quarter" idx="13"/>
          </p:nvPr>
        </p:nvSpPr>
        <p:spPr/>
        <p:txBody>
          <a:bodyPr/>
          <a:lstStyle/>
          <a:p>
            <a:pPr defTabSz="931740">
              <a:defRPr/>
            </a:pPr>
            <a:fld id="{B4008EB6-D09E-4580-8CD6-DDB14511944F}" type="slidenum">
              <a:rPr lang="en-US">
                <a:solidFill>
                  <a:prstClr val="black"/>
                </a:solidFill>
              </a:rPr>
              <a:pPr defTabSz="931740">
                <a:defRPr/>
              </a:pPr>
              <a:t>7</a:t>
            </a:fld>
            <a:endParaRPr lang="en-US">
              <a:solidFill>
                <a:prstClr val="black"/>
              </a:solidFill>
            </a:endParaRPr>
          </a:p>
        </p:txBody>
      </p:sp>
    </p:spTree>
    <p:extLst>
      <p:ext uri="{BB962C8B-B14F-4D97-AF65-F5344CB8AC3E}">
        <p14:creationId xmlns:p14="http://schemas.microsoft.com/office/powerpoint/2010/main" val="4114310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1. Front end developers</a:t>
            </a:r>
            <a:r>
              <a:rPr lang="en-US" dirty="0"/>
              <a:t> — one who develops the website and the visuals using HTML, CSS and JavaScript.</a:t>
            </a:r>
          </a:p>
          <a:p>
            <a:r>
              <a:rPr lang="en-US" b="1" dirty="0"/>
              <a:t>2. Back end developers</a:t>
            </a:r>
            <a:r>
              <a:rPr lang="en-US" dirty="0"/>
              <a:t> — one who develops the actions on a website or web apps using programming languages like Ruby, Python, </a:t>
            </a:r>
            <a:r>
              <a:rPr lang="en-US" dirty="0" err="1"/>
              <a:t>Php</a:t>
            </a:r>
            <a:r>
              <a:rPr lang="en-US" dirty="0"/>
              <a:t> etc.</a:t>
            </a:r>
          </a:p>
          <a:p>
            <a:r>
              <a:rPr lang="en-US" b="1" dirty="0"/>
              <a:t>3. Full stack developer </a:t>
            </a:r>
            <a:r>
              <a:rPr lang="en-US" dirty="0"/>
              <a:t>— one who can develop all layers of the software</a:t>
            </a:r>
          </a:p>
          <a:p>
            <a:endParaRPr lang="en-US" dirty="0"/>
          </a:p>
          <a:p>
            <a:r>
              <a:rPr lang="en-US" sz="882" b="0" i="0" kern="1200" dirty="0">
                <a:solidFill>
                  <a:schemeClr val="tx1"/>
                </a:solidFill>
                <a:effectLst/>
                <a:latin typeface="Segoe UI" panose="020B0502040204020203" pitchFamily="34" charset="0"/>
                <a:ea typeface="+mn-ea"/>
                <a:cs typeface="+mn-cs"/>
              </a:rPr>
              <a:t>Some people also include debuggers and researches in this list.</a:t>
            </a:r>
          </a:p>
          <a:p>
            <a:r>
              <a:rPr lang="en-US" sz="882" b="0" i="0" kern="1200" dirty="0">
                <a:solidFill>
                  <a:schemeClr val="tx1"/>
                </a:solidFill>
                <a:effectLst/>
                <a:latin typeface="Segoe UI" panose="020B0502040204020203" pitchFamily="34" charset="0"/>
                <a:ea typeface="+mn-ea"/>
                <a:cs typeface="+mn-cs"/>
              </a:rPr>
              <a:t>Developers can also be categorized according to their style of work -</a:t>
            </a:r>
          </a:p>
          <a:p>
            <a:r>
              <a:rPr lang="en-US" sz="882" b="0" i="0" kern="1200" dirty="0">
                <a:solidFill>
                  <a:schemeClr val="tx1"/>
                </a:solidFill>
                <a:effectLst/>
                <a:latin typeface="Segoe UI" panose="020B0502040204020203" pitchFamily="34" charset="0"/>
                <a:ea typeface="+mn-ea"/>
                <a:cs typeface="+mn-cs"/>
              </a:rPr>
              <a:t>· one who sticks to traditional rules</a:t>
            </a:r>
          </a:p>
          <a:p>
            <a:r>
              <a:rPr lang="en-US" sz="882" b="0" i="0" kern="1200" dirty="0">
                <a:solidFill>
                  <a:schemeClr val="tx1"/>
                </a:solidFill>
                <a:effectLst/>
                <a:latin typeface="Segoe UI" panose="020B0502040204020203" pitchFamily="34" charset="0"/>
                <a:ea typeface="+mn-ea"/>
                <a:cs typeface="+mn-cs"/>
              </a:rPr>
              <a:t>· one who uses libraries and frameworks</a:t>
            </a:r>
          </a:p>
          <a:p>
            <a:r>
              <a:rPr lang="en-US" sz="882" b="0" i="0" kern="1200" dirty="0">
                <a:solidFill>
                  <a:schemeClr val="tx1"/>
                </a:solidFill>
                <a:effectLst/>
                <a:latin typeface="Segoe UI" panose="020B0502040204020203" pitchFamily="34" charset="0"/>
                <a:ea typeface="+mn-ea"/>
                <a:cs typeface="+mn-cs"/>
              </a:rPr>
              <a:t>· one with multiple programming language</a:t>
            </a:r>
          </a:p>
          <a:p>
            <a:r>
              <a:rPr lang="en-US" sz="882" b="0" i="0" kern="1200" dirty="0">
                <a:solidFill>
                  <a:schemeClr val="tx1"/>
                </a:solidFill>
                <a:effectLst/>
                <a:latin typeface="Segoe UI" panose="020B0502040204020203" pitchFamily="34" charset="0"/>
                <a:ea typeface="+mn-ea"/>
                <a:cs typeface="+mn-cs"/>
              </a:rPr>
              <a:t>· one with artistic nature</a:t>
            </a:r>
          </a:p>
          <a:p>
            <a:endParaRPr lang="en-US" dirty="0"/>
          </a:p>
          <a:p>
            <a:r>
              <a:rPr lang="en-US" dirty="0"/>
              <a:t>We also have developers that work in DevOps, </a:t>
            </a:r>
            <a:r>
              <a:rPr lang="en-US" dirty="0" err="1"/>
              <a:t>MicroServices</a:t>
            </a:r>
            <a:r>
              <a:rPr lang="en-US" dirty="0"/>
              <a:t>, and other sub niches of the development industry.</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9424945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dirty="0">
                <a:solidFill>
                  <a:schemeClr val="tx1"/>
                </a:solidFill>
                <a:effectLst/>
                <a:latin typeface="Segoe UI" panose="020B0502040204020203" pitchFamily="34" charset="0"/>
                <a:ea typeface="+mn-ea"/>
                <a:cs typeface="+mn-cs"/>
              </a:rPr>
              <a:t>Microsoft offers a comprehensive set of development tools for any developer—using any platform or language—to deliver cloud applications. Code with the language of your choice using a range of SDKs and take advantage of full-featured integrated development environments (IDEs) and editors with advanced debugging capabilities and built-in Azure support.</a:t>
            </a:r>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1/17/2020 1:39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58274208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a:extLst>
              <a:ext uri="{FF2B5EF4-FFF2-40B4-BE49-F238E27FC236}">
                <a16:creationId xmlns:a16="http://schemas.microsoft.com/office/drawing/2014/main" id="{DA9E624C-4733-4D73-92DF-7BBADBDA1554}"/>
              </a:ext>
            </a:extLst>
          </p:cNvPr>
          <p:cNvPicPr>
            <a:picLocks noChangeAspect="1"/>
          </p:cNvPicPr>
          <p:nvPr userDrawn="1"/>
        </p:nvPicPr>
        <p:blipFill rotWithShape="1">
          <a:blip r:embed="rId3" cstate="hqprint">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FBAE4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pic>
        <p:nvPicPr>
          <p:cNvPr id="3" name="Picture 2">
            <a:extLst>
              <a:ext uri="{FF2B5EF4-FFF2-40B4-BE49-F238E27FC236}">
                <a16:creationId xmlns:a16="http://schemas.microsoft.com/office/drawing/2014/main" id="{CFAFE508-9E2D-4659-A50B-169D0E671518}"/>
              </a:ext>
            </a:extLst>
          </p:cNvPr>
          <p:cNvPicPr>
            <a:picLocks noChangeAspect="1"/>
          </p:cNvPicPr>
          <p:nvPr userDrawn="1"/>
        </p:nvPicPr>
        <p:blipFill>
          <a:blip r:embed="rId2"/>
          <a:stretch>
            <a:fillRect/>
          </a:stretch>
        </p:blipFill>
        <p:spPr>
          <a:xfrm>
            <a:off x="10882566" y="6260414"/>
            <a:ext cx="1309434" cy="597586"/>
          </a:xfrm>
          <a:prstGeom prst="rect">
            <a:avLst/>
          </a:prstGeom>
        </p:spPr>
      </p:pic>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Tree>
    <p:extLst>
      <p:ext uri="{BB962C8B-B14F-4D97-AF65-F5344CB8AC3E}">
        <p14:creationId xmlns:p14="http://schemas.microsoft.com/office/powerpoint/2010/main" val="130885658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Tree>
    <p:extLst>
      <p:ext uri="{BB962C8B-B14F-4D97-AF65-F5344CB8AC3E}">
        <p14:creationId xmlns:p14="http://schemas.microsoft.com/office/powerpoint/2010/main" val="332335955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215170057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291626771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3780856489"/>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210866976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61380531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120732710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363317621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7935070"/>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9089327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Tree>
    <p:extLst>
      <p:ext uri="{BB962C8B-B14F-4D97-AF65-F5344CB8AC3E}">
        <p14:creationId xmlns:p14="http://schemas.microsoft.com/office/powerpoint/2010/main" val="102846397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pic>
        <p:nvPicPr>
          <p:cNvPr id="4" name="Picture 3">
            <a:extLst>
              <a:ext uri="{FF2B5EF4-FFF2-40B4-BE49-F238E27FC236}">
                <a16:creationId xmlns:a16="http://schemas.microsoft.com/office/drawing/2014/main" id="{9337A710-89CF-480E-929E-9964228284E0}"/>
              </a:ext>
            </a:extLst>
          </p:cNvPr>
          <p:cNvPicPr>
            <a:picLocks noChangeAspect="1"/>
          </p:cNvPicPr>
          <p:nvPr userDrawn="1"/>
        </p:nvPicPr>
        <p:blipFill>
          <a:blip r:embed="rId2"/>
          <a:stretch>
            <a:fillRect/>
          </a:stretch>
        </p:blipFill>
        <p:spPr>
          <a:xfrm>
            <a:off x="10882566" y="6260414"/>
            <a:ext cx="1309434" cy="597586"/>
          </a:xfrm>
          <a:prstGeom prst="rect">
            <a:avLst/>
          </a:prstGeom>
        </p:spPr>
      </p:pic>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pic>
        <p:nvPicPr>
          <p:cNvPr id="3" name="Picture 2">
            <a:extLst>
              <a:ext uri="{FF2B5EF4-FFF2-40B4-BE49-F238E27FC236}">
                <a16:creationId xmlns:a16="http://schemas.microsoft.com/office/drawing/2014/main" id="{25F83C96-5ECF-40D0-864E-7754F49EA3CA}"/>
              </a:ext>
            </a:extLst>
          </p:cNvPr>
          <p:cNvPicPr>
            <a:picLocks noChangeAspect="1"/>
          </p:cNvPicPr>
          <p:nvPr userDrawn="1"/>
        </p:nvPicPr>
        <p:blipFill>
          <a:blip r:embed="rId2"/>
          <a:stretch>
            <a:fillRect/>
          </a:stretch>
        </p:blipFill>
        <p:spPr>
          <a:xfrm>
            <a:off x="10882566" y="6260414"/>
            <a:ext cx="1309434" cy="597586"/>
          </a:xfrm>
          <a:prstGeom prst="rect">
            <a:avLst/>
          </a:prstGeom>
        </p:spPr>
      </p:pic>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176AC8B-2928-49C4-A3C0-7A2B3A76035A}"/>
              </a:ext>
            </a:extLst>
          </p:cNvPr>
          <p:cNvPicPr>
            <a:picLocks noChangeAspect="1"/>
          </p:cNvPicPr>
          <p:nvPr userDrawn="1"/>
        </p:nvPicPr>
        <p:blipFill>
          <a:blip r:embed="rId2"/>
          <a:stretch>
            <a:fillRect/>
          </a:stretch>
        </p:blipFill>
        <p:spPr>
          <a:xfrm>
            <a:off x="10882566" y="6260414"/>
            <a:ext cx="1309434" cy="597586"/>
          </a:xfrm>
          <a:prstGeom prst="rect">
            <a:avLst/>
          </a:prstGeom>
        </p:spPr>
      </p:pic>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a:extLst>
              <a:ext uri="{FF2B5EF4-FFF2-40B4-BE49-F238E27FC236}">
                <a16:creationId xmlns:a16="http://schemas.microsoft.com/office/drawing/2014/main" id="{8F4BA72E-DFA9-4184-BB83-073B8DC9390B}"/>
              </a:ext>
            </a:extLst>
          </p:cNvPr>
          <p:cNvPicPr>
            <a:picLocks noChangeAspect="1"/>
          </p:cNvPicPr>
          <p:nvPr userDrawn="1"/>
        </p:nvPicPr>
        <p:blipFill>
          <a:blip r:embed="rId2"/>
          <a:stretch>
            <a:fillRect/>
          </a:stretch>
        </p:blipFill>
        <p:spPr>
          <a:xfrm>
            <a:off x="10882566" y="6260414"/>
            <a:ext cx="1309434" cy="597586"/>
          </a:xfrm>
          <a:prstGeom prst="rect">
            <a:avLst/>
          </a:prstGeom>
        </p:spPr>
      </p:pic>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userDrawn="1">
  <p:cSld name="1_Title &amp; Non-bulleted text White Backgroun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400">
                <a:solidFill>
                  <a:schemeClr val="bg1"/>
                </a:solidFill>
              </a:defRPr>
            </a:lvl1pPr>
          </a:lstStyle>
          <a:p>
            <a:r>
              <a:rPr lang="en-US"/>
              <a:t>Click to edit Master title style</a:t>
            </a:r>
          </a:p>
        </p:txBody>
      </p:sp>
      <p:sp>
        <p:nvSpPr>
          <p:cNvPr id="6" name="Text Placeholder 5"/>
          <p:cNvSpPr>
            <a:spLocks noGrp="1"/>
          </p:cNvSpPr>
          <p:nvPr>
            <p:ph type="body" sz="quarter" idx="10"/>
          </p:nvPr>
        </p:nvSpPr>
        <p:spPr>
          <a:xfrm>
            <a:off x="269241" y="1189179"/>
            <a:ext cx="11653523" cy="1890133"/>
          </a:xfrm>
        </p:spPr>
        <p:txBody>
          <a:bodyPr/>
          <a:lstStyle>
            <a:lvl1pPr marL="0" indent="0">
              <a:buNone/>
              <a:defRPr sz="3600">
                <a:solidFill>
                  <a:schemeClr val="bg1"/>
                </a:solidFill>
              </a:defRPr>
            </a:lvl1pPr>
            <a:lvl2pPr marL="0" indent="0">
              <a:buFontTx/>
              <a:buNone/>
              <a:defRPr sz="1800">
                <a:solidFill>
                  <a:schemeClr val="bg1"/>
                </a:solidFill>
              </a:defRPr>
            </a:lvl2pPr>
            <a:lvl3pPr marL="224011" indent="0">
              <a:buNone/>
              <a:defRPr sz="1800">
                <a:solidFill>
                  <a:schemeClr val="bg1"/>
                </a:solidFill>
              </a:defRPr>
            </a:lvl3pPr>
            <a:lvl4pPr marL="448021" indent="0">
              <a:buNone/>
              <a:defRPr sz="1600">
                <a:solidFill>
                  <a:schemeClr val="bg1"/>
                </a:solidFill>
              </a:defRPr>
            </a:lvl4pPr>
            <a:lvl5pPr marL="672032" indent="0">
              <a:buNone/>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2397951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8" name="MS logo white - EMF" descr="Microsoft logo white text version">
            <a:extLst>
              <a:ext uri="{FF2B5EF4-FFF2-40B4-BE49-F238E27FC236}">
                <a16:creationId xmlns:a16="http://schemas.microsoft.com/office/drawing/2014/main" id="{10847DFE-DD48-4C93-84DD-AE782B2A9A22}"/>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6" name="Picture 5">
            <a:extLst>
              <a:ext uri="{FF2B5EF4-FFF2-40B4-BE49-F238E27FC236}">
                <a16:creationId xmlns:a16="http://schemas.microsoft.com/office/drawing/2014/main" id="{356D71E8-6B9D-E840-AD11-A4EFC11A792E}"/>
              </a:ext>
            </a:extLst>
          </p:cNvPr>
          <p:cNvPicPr>
            <a:picLocks noChangeAspect="1"/>
          </p:cNvPicPr>
          <p:nvPr userDrawn="1"/>
        </p:nvPicPr>
        <p:blipFill rotWithShape="1">
          <a:blip r:embed="rId3" cstate="hqprint">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23424900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MS logo white - EMF" descr="Microsoft logo white text version">
            <a:extLst>
              <a:ext uri="{FF2B5EF4-FFF2-40B4-BE49-F238E27FC236}">
                <a16:creationId xmlns:a16="http://schemas.microsoft.com/office/drawing/2014/main" id="{752F7F94-9231-4E4A-AA40-FA537E6B0D74}"/>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4" name="Picture 3" descr="A black and silver text on a screen&#10;&#10;Description automatically generated">
            <a:extLst>
              <a:ext uri="{FF2B5EF4-FFF2-40B4-BE49-F238E27FC236}">
                <a16:creationId xmlns:a16="http://schemas.microsoft.com/office/drawing/2014/main" id="{84CDFD7B-7173-D049-99AA-A43E9BEE9EAB}"/>
              </a:ext>
            </a:extLst>
          </p:cNvPr>
          <p:cNvPicPr>
            <a:picLocks noChangeAspect="1"/>
          </p:cNvPicPr>
          <p:nvPr userDrawn="1"/>
        </p:nvPicPr>
        <p:blipFill rotWithShape="1">
          <a:blip r:embed="rId3" cstate="hqprint">
            <a:extLst>
              <a:ext uri="{28A0092B-C50C-407E-A947-70E740481C1C}">
                <a14:useLocalDpi xmlns:a14="http://schemas.microsoft.com/office/drawing/2010/main"/>
              </a:ext>
            </a:extLst>
          </a:blip>
          <a:srcRect/>
          <a:stretch/>
        </p:blipFill>
        <p:spPr>
          <a:xfrm>
            <a:off x="5325035" y="0"/>
            <a:ext cx="6866965" cy="6858000"/>
          </a:xfrm>
          <a:prstGeom prst="rect">
            <a:avLst/>
          </a:prstGeom>
        </p:spPr>
      </p:pic>
    </p:spTree>
    <p:extLst>
      <p:ext uri="{BB962C8B-B14F-4D97-AF65-F5344CB8AC3E}">
        <p14:creationId xmlns:p14="http://schemas.microsoft.com/office/powerpoint/2010/main" val="4286724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BB651035-36B1-415D-8FE3-8C820588801B}"/>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0626982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923145A3-A9AB-4B3E-A898-5EC4C9328403}"/>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549424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388036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935713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174319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4559382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AD36F-C0EA-4185-ADAF-F4A4448F9B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1026063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5322148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Tree>
    <p:extLst>
      <p:ext uri="{BB962C8B-B14F-4D97-AF65-F5344CB8AC3E}">
        <p14:creationId xmlns:p14="http://schemas.microsoft.com/office/powerpoint/2010/main" val="321294012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Tree>
    <p:extLst>
      <p:ext uri="{BB962C8B-B14F-4D97-AF65-F5344CB8AC3E}">
        <p14:creationId xmlns:p14="http://schemas.microsoft.com/office/powerpoint/2010/main" val="214228044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118605858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33791882"/>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254132005"/>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350810599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92648AFF-4620-42A3-91CA-A5BC3FC100B5}"/>
              </a:ext>
            </a:extLst>
          </p:cNvPr>
          <p:cNvPicPr>
            <a:picLocks noChangeAspect="1"/>
          </p:cNvPicPr>
          <p:nvPr userDrawn="1"/>
        </p:nvPicPr>
        <p:blipFill>
          <a:blip r:embed="rId2"/>
          <a:stretch>
            <a:fillRect/>
          </a:stretch>
        </p:blipFill>
        <p:spPr>
          <a:xfrm>
            <a:off x="10882566" y="6260414"/>
            <a:ext cx="1309434" cy="597586"/>
          </a:xfrm>
          <a:prstGeom prst="rect">
            <a:avLst/>
          </a:prstGeom>
        </p:spPr>
      </p:pic>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124569309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Edit Master text</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226353830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317669625"/>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7705969"/>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221439909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Tree>
    <p:extLst>
      <p:ext uri="{BB962C8B-B14F-4D97-AF65-F5344CB8AC3E}">
        <p14:creationId xmlns:p14="http://schemas.microsoft.com/office/powerpoint/2010/main" val="90992569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321340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9906272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635946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9502427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2C9768A7-4C9D-4D09-855A-3BED058E6409}"/>
              </a:ext>
            </a:extLst>
          </p:cNvPr>
          <p:cNvPicPr>
            <a:picLocks noChangeAspect="1"/>
          </p:cNvPicPr>
          <p:nvPr userDrawn="1"/>
        </p:nvPicPr>
        <p:blipFill>
          <a:blip r:embed="rId2"/>
          <a:stretch>
            <a:fillRect/>
          </a:stretch>
        </p:blipFill>
        <p:spPr>
          <a:xfrm>
            <a:off x="10882566" y="6260414"/>
            <a:ext cx="1309434" cy="597586"/>
          </a:xfrm>
          <a:prstGeom prst="rect">
            <a:avLst/>
          </a:prstGeom>
        </p:spPr>
      </p:pic>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426068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914554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68823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64000977"/>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4" name="MS logo white - EMF" descr="Microsoft logo white text version">
            <a:extLst>
              <a:ext uri="{FF2B5EF4-FFF2-40B4-BE49-F238E27FC236}">
                <a16:creationId xmlns:a16="http://schemas.microsoft.com/office/drawing/2014/main" id="{1291B0CF-9615-4684-B7F1-8E5483826A4A}"/>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2319848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168481935"/>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dirty="0"/>
              <a:t>Click to edit Master title style</a:t>
            </a:r>
          </a:p>
        </p:txBody>
      </p:sp>
      <p:sp>
        <p:nvSpPr>
          <p:cNvPr id="6" name="Text Placeholder 5"/>
          <p:cNvSpPr>
            <a:spLocks noGrp="1"/>
          </p:cNvSpPr>
          <p:nvPr>
            <p:ph type="body" sz="quarter" idx="10"/>
          </p:nvPr>
        </p:nvSpPr>
        <p:spPr>
          <a:xfrm>
            <a:off x="358570" y="1344828"/>
            <a:ext cx="11474238" cy="1709058"/>
          </a:xfrm>
        </p:spPr>
        <p:txBody>
          <a:bodyPr>
            <a:spAutoFit/>
          </a:bodyPr>
          <a:lstStyle>
            <a:lvl1pPr marL="0" indent="0">
              <a:spcBef>
                <a:spcPts val="588"/>
              </a:spcBef>
              <a:buNone/>
              <a:defRPr sz="2745" spc="-29" baseline="0">
                <a:solidFill>
                  <a:srgbClr val="0072C6"/>
                </a:solidFill>
                <a:latin typeface="+mj-lt"/>
              </a:defRPr>
            </a:lvl1pPr>
            <a:lvl2pPr marL="0" indent="0">
              <a:spcBef>
                <a:spcPts val="588"/>
              </a:spcBef>
              <a:buFontTx/>
              <a:buNone/>
              <a:defRPr sz="1961"/>
            </a:lvl2pPr>
            <a:lvl3pPr marL="224097" indent="0">
              <a:spcBef>
                <a:spcPts val="588"/>
              </a:spcBef>
              <a:buNone/>
              <a:defRPr/>
            </a:lvl3pPr>
            <a:lvl4pPr marL="448193" indent="0">
              <a:spcBef>
                <a:spcPts val="588"/>
              </a:spcBef>
              <a:buNone/>
              <a:defRPr/>
            </a:lvl4pPr>
            <a:lvl5pPr marL="672290" indent="0">
              <a:spcBef>
                <a:spcPts val="588"/>
              </a:spcBef>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2049572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a:extLst>
              <a:ext uri="{FF2B5EF4-FFF2-40B4-BE49-F238E27FC236}">
                <a16:creationId xmlns:a16="http://schemas.microsoft.com/office/drawing/2014/main" id="{A824E455-CB8F-4984-AC14-538E4EB42943}"/>
              </a:ext>
            </a:extLst>
          </p:cNvPr>
          <p:cNvPicPr>
            <a:picLocks noChangeAspect="1"/>
          </p:cNvPicPr>
          <p:nvPr userDrawn="1"/>
        </p:nvPicPr>
        <p:blipFill>
          <a:blip r:embed="rId2"/>
          <a:stretch>
            <a:fillRect/>
          </a:stretch>
        </p:blipFill>
        <p:spPr>
          <a:xfrm>
            <a:off x="10882566" y="6260414"/>
            <a:ext cx="1309434" cy="597586"/>
          </a:xfrm>
          <a:prstGeom prst="rect">
            <a:avLst/>
          </a:prstGeom>
        </p:spPr>
      </p:pic>
    </p:spTree>
    <p:extLst>
      <p:ext uri="{BB962C8B-B14F-4D97-AF65-F5344CB8AC3E}">
        <p14:creationId xmlns:p14="http://schemas.microsoft.com/office/powerpoint/2010/main" val="16124536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D8BC8460-F5E1-46CA-8101-E4B441B5A416}"/>
              </a:ext>
            </a:extLst>
          </p:cNvPr>
          <p:cNvPicPr>
            <a:picLocks noChangeAspect="1"/>
          </p:cNvPicPr>
          <p:nvPr userDrawn="1"/>
        </p:nvPicPr>
        <p:blipFill>
          <a:blip r:embed="rId2"/>
          <a:stretch>
            <a:fillRect/>
          </a:stretch>
        </p:blipFill>
        <p:spPr>
          <a:xfrm>
            <a:off x="10882566" y="6260414"/>
            <a:ext cx="1309434" cy="597586"/>
          </a:xfrm>
          <a:prstGeom prst="rect">
            <a:avLst/>
          </a:prstGeom>
        </p:spPr>
      </p:pic>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pic>
        <p:nvPicPr>
          <p:cNvPr id="3" name="Picture 2">
            <a:extLst>
              <a:ext uri="{FF2B5EF4-FFF2-40B4-BE49-F238E27FC236}">
                <a16:creationId xmlns:a16="http://schemas.microsoft.com/office/drawing/2014/main" id="{787242E3-2A8F-44A5-94CB-20DE97C36277}"/>
              </a:ext>
            </a:extLst>
          </p:cNvPr>
          <p:cNvPicPr>
            <a:picLocks noChangeAspect="1"/>
          </p:cNvPicPr>
          <p:nvPr userDrawn="1"/>
        </p:nvPicPr>
        <p:blipFill>
          <a:blip r:embed="rId2"/>
          <a:stretch>
            <a:fillRect/>
          </a:stretch>
        </p:blipFill>
        <p:spPr>
          <a:xfrm>
            <a:off x="10882566" y="6260414"/>
            <a:ext cx="1309434" cy="597586"/>
          </a:xfrm>
          <a:prstGeom prst="rect">
            <a:avLst/>
          </a:prstGeom>
        </p:spPr>
      </p:pic>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34" Type="http://schemas.openxmlformats.org/officeDocument/2006/relationships/theme" Target="../theme/theme2.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33" Type="http://schemas.openxmlformats.org/officeDocument/2006/relationships/slideLayout" Target="../slideLayouts/slideLayout66.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32" Type="http://schemas.openxmlformats.org/officeDocument/2006/relationships/slideLayout" Target="../slideLayouts/slideLayout65.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slideLayout" Target="../slideLayouts/slideLayout64.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slideLayout" Target="../slideLayouts/slideLayout6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609" r:id="rId2"/>
    <p:sldLayoutId id="2147484577" r:id="rId3"/>
    <p:sldLayoutId id="2147484610" r:id="rId4"/>
    <p:sldLayoutId id="2147484710" r:id="rId5"/>
    <p:sldLayoutId id="2147484240" r:id="rId6"/>
    <p:sldLayoutId id="2147484736" r:id="rId7"/>
    <p:sldLayoutId id="2147484474" r:id="rId8"/>
    <p:sldLayoutId id="2147484639" r:id="rId9"/>
    <p:sldLayoutId id="2147484603" r:id="rId10"/>
    <p:sldLayoutId id="2147484751" r:id="rId11"/>
    <p:sldLayoutId id="2147484752" r:id="rId12"/>
    <p:sldLayoutId id="2147484777" r:id="rId13"/>
    <p:sldLayoutId id="2147484778" r:id="rId14"/>
    <p:sldLayoutId id="2147484779" r:id="rId15"/>
    <p:sldLayoutId id="2147484780" r:id="rId16"/>
    <p:sldLayoutId id="2147484781" r:id="rId17"/>
    <p:sldLayoutId id="2147484782" r:id="rId18"/>
    <p:sldLayoutId id="2147484783" r:id="rId19"/>
    <p:sldLayoutId id="2147484784" r:id="rId20"/>
    <p:sldLayoutId id="2147484785" r:id="rId21"/>
    <p:sldLayoutId id="2147484786" r:id="rId22"/>
    <p:sldLayoutId id="2147484787" r:id="rId23"/>
    <p:sldLayoutId id="2147484249" r:id="rId24"/>
    <p:sldLayoutId id="2147484640" r:id="rId25"/>
    <p:sldLayoutId id="2147484584" r:id="rId26"/>
    <p:sldLayoutId id="2147484583" r:id="rId27"/>
    <p:sldLayoutId id="2147484671" r:id="rId28"/>
    <p:sldLayoutId id="2147484673" r:id="rId29"/>
    <p:sldLayoutId id="2147484585" r:id="rId30"/>
    <p:sldLayoutId id="2147484299" r:id="rId31"/>
    <p:sldLayoutId id="2147484263" r:id="rId32"/>
    <p:sldLayoutId id="2147484802" r:id="rId3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009218608"/>
      </p:ext>
    </p:extLst>
  </p:cSld>
  <p:clrMap bg1="dk1" tx1="lt1" bg2="dk2" tx2="lt2" accent1="accent1" accent2="accent2" accent3="accent3" accent4="accent4" accent5="accent5" accent6="accent6" hlink="hlink" folHlink="folHlink"/>
  <p:sldLayoutIdLst>
    <p:sldLayoutId id="2147484676" r:id="rId1"/>
    <p:sldLayoutId id="2147484677" r:id="rId2"/>
    <p:sldLayoutId id="2147484678" r:id="rId3"/>
    <p:sldLayoutId id="2147484679" r:id="rId4"/>
    <p:sldLayoutId id="2147484711" r:id="rId5"/>
    <p:sldLayoutId id="2147484680" r:id="rId6"/>
    <p:sldLayoutId id="2147484737" r:id="rId7"/>
    <p:sldLayoutId id="2147484682" r:id="rId8"/>
    <p:sldLayoutId id="2147484685" r:id="rId9"/>
    <p:sldLayoutId id="2147484686" r:id="rId10"/>
    <p:sldLayoutId id="2147484764" r:id="rId11"/>
    <p:sldLayoutId id="2147484765" r:id="rId12"/>
    <p:sldLayoutId id="2147484788" r:id="rId13"/>
    <p:sldLayoutId id="2147484789" r:id="rId14"/>
    <p:sldLayoutId id="2147484790" r:id="rId15"/>
    <p:sldLayoutId id="2147484791" r:id="rId16"/>
    <p:sldLayoutId id="2147484792" r:id="rId17"/>
    <p:sldLayoutId id="2147484793" r:id="rId18"/>
    <p:sldLayoutId id="2147484794" r:id="rId19"/>
    <p:sldLayoutId id="2147484795" r:id="rId20"/>
    <p:sldLayoutId id="2147484796" r:id="rId21"/>
    <p:sldLayoutId id="2147484797" r:id="rId22"/>
    <p:sldLayoutId id="2147484798" r:id="rId23"/>
    <p:sldLayoutId id="2147484690" r:id="rId24"/>
    <p:sldLayoutId id="2147484691" r:id="rId25"/>
    <p:sldLayoutId id="2147484694" r:id="rId26"/>
    <p:sldLayoutId id="2147484695" r:id="rId27"/>
    <p:sldLayoutId id="2147484697" r:id="rId28"/>
    <p:sldLayoutId id="2147484699" r:id="rId29"/>
    <p:sldLayoutId id="2147484700" r:id="rId30"/>
    <p:sldLayoutId id="2147484701" r:id="rId31"/>
    <p:sldLayoutId id="2147484702" r:id="rId32"/>
    <p:sldLayoutId id="2147484805" r:id="rId3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account.microsoft.com/" TargetMode="External"/><Relationship Id="rId2" Type="http://schemas.openxmlformats.org/officeDocument/2006/relationships/notesSlide" Target="../notesSlides/notesSlide1.xml"/><Relationship Id="rId1" Type="http://schemas.openxmlformats.org/officeDocument/2006/relationships/slideLayout" Target="../slideLayouts/slideLayout6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5.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5.xml"/><Relationship Id="rId5" Type="http://schemas.openxmlformats.org/officeDocument/2006/relationships/image" Target="../media/image27.png"/><Relationship Id="rId4" Type="http://schemas.openxmlformats.org/officeDocument/2006/relationships/image" Target="../media/image26.png"/></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5.xml"/><Relationship Id="rId1" Type="http://schemas.openxmlformats.org/officeDocument/2006/relationships/slideLayout" Target="../slideLayouts/slideLayout5.xml"/><Relationship Id="rId4" Type="http://schemas.openxmlformats.org/officeDocument/2006/relationships/hyperlink" Target="https://codepen.io/dannyooooo/pen/Powybqr"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6.xml"/><Relationship Id="rId1" Type="http://schemas.openxmlformats.org/officeDocument/2006/relationships/slideLayout" Target="../slideLayouts/slideLayout5.xml"/><Relationship Id="rId4" Type="http://schemas.openxmlformats.org/officeDocument/2006/relationships/image" Target="../media/image31.png"/></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hyperlink" Target="https://aka.ms/ReactorFeedback" TargetMode="External"/><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3.xml"/><Relationship Id="rId1" Type="http://schemas.openxmlformats.org/officeDocument/2006/relationships/slideLayout" Target="../slideLayouts/slideLayout5.xml"/><Relationship Id="rId5" Type="http://schemas.openxmlformats.org/officeDocument/2006/relationships/hyperlink" Target="https://azure.microsoft.com/en-us/free/students/" TargetMode="External"/><Relationship Id="rId4" Type="http://schemas.openxmlformats.org/officeDocument/2006/relationships/hyperlink" Target="https://azure.microsoft.com/en-us/free/"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s://docs.microsoft.com/en-us/learn/paths/azure-fundamentals/" TargetMode="External"/><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8" Type="http://schemas.openxmlformats.org/officeDocument/2006/relationships/image" Target="../media/image35.jpeg"/><Relationship Id="rId3" Type="http://schemas.openxmlformats.org/officeDocument/2006/relationships/hyperlink" Target="https://www.microsoft.com/en-us/learning/azure-data-engineer.aspx" TargetMode="External"/><Relationship Id="rId7" Type="http://schemas.openxmlformats.org/officeDocument/2006/relationships/hyperlink" Target="https://www.microsoft.com/en-us/learning/azure-fundamentals.aspx" TargetMode="External"/><Relationship Id="rId2" Type="http://schemas.openxmlformats.org/officeDocument/2006/relationships/notesSlide" Target="../notesSlides/notesSlide35.xml"/><Relationship Id="rId1" Type="http://schemas.openxmlformats.org/officeDocument/2006/relationships/slideLayout" Target="../slideLayouts/slideLayout5.xml"/><Relationship Id="rId6" Type="http://schemas.openxmlformats.org/officeDocument/2006/relationships/hyperlink" Target="https://docs.microsoft.com/en-us/learn/certifications/azure-developer?wt.mc_id=learningredirect_certs-web-wwl" TargetMode="External"/><Relationship Id="rId5" Type="http://schemas.openxmlformats.org/officeDocument/2006/relationships/hyperlink" Target="https://www.microsoft.com/en-us/learning/mcsd-certification.aspx" TargetMode="External"/><Relationship Id="rId4" Type="http://schemas.openxmlformats.org/officeDocument/2006/relationships/hyperlink" Target="https://www.microsoft.com/en-us/learning/mcsa-web-applications-certification.aspx" TargetMode="External"/></Relationships>
</file>

<file path=ppt/slides/_rels/slide3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6.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12.jpg"/><Relationship Id="rId4" Type="http://schemas.openxmlformats.org/officeDocument/2006/relationships/image" Target="../media/image11.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12.jp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5.xml"/><Relationship Id="rId5" Type="http://schemas.openxmlformats.org/officeDocument/2006/relationships/image" Target="../media/image18.jpe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F0507C-2AED-4EE4-AC82-801287D59B72}"/>
              </a:ext>
            </a:extLst>
          </p:cNvPr>
          <p:cNvSpPr>
            <a:spLocks noGrp="1"/>
          </p:cNvSpPr>
          <p:nvPr>
            <p:ph type="title"/>
          </p:nvPr>
        </p:nvSpPr>
        <p:spPr>
          <a:xfrm>
            <a:off x="322792" y="457200"/>
            <a:ext cx="11018520" cy="553998"/>
          </a:xfrm>
        </p:spPr>
        <p:txBody>
          <a:bodyPr/>
          <a:lstStyle/>
          <a:p>
            <a:r>
              <a:rPr lang="en-US" dirty="0"/>
              <a:t>Good morning!!! </a:t>
            </a:r>
          </a:p>
        </p:txBody>
      </p:sp>
      <p:sp>
        <p:nvSpPr>
          <p:cNvPr id="5" name="Text Placeholder 4">
            <a:extLst>
              <a:ext uri="{FF2B5EF4-FFF2-40B4-BE49-F238E27FC236}">
                <a16:creationId xmlns:a16="http://schemas.microsoft.com/office/drawing/2014/main" id="{8349FAB5-2032-414D-A697-5F4D17201484}"/>
              </a:ext>
            </a:extLst>
          </p:cNvPr>
          <p:cNvSpPr>
            <a:spLocks noGrp="1"/>
          </p:cNvSpPr>
          <p:nvPr>
            <p:ph type="body" sz="quarter" idx="10"/>
          </p:nvPr>
        </p:nvSpPr>
        <p:spPr>
          <a:xfrm>
            <a:off x="358570" y="1345124"/>
            <a:ext cx="11474238" cy="3873368"/>
          </a:xfrm>
        </p:spPr>
        <p:txBody>
          <a:bodyPr/>
          <a:lstStyle/>
          <a:p>
            <a:r>
              <a:rPr lang="en-US" dirty="0"/>
              <a:t>We’ll start at 10:00am. Until then, make yourself comfortable!</a:t>
            </a:r>
          </a:p>
          <a:p>
            <a:endParaRPr lang="en-US" dirty="0"/>
          </a:p>
          <a:p>
            <a:r>
              <a:rPr lang="en-US" sz="2400" dirty="0"/>
              <a:t>If you don’t already have a Microsoft Account, get one here: </a:t>
            </a:r>
            <a:r>
              <a:rPr lang="en-US" sz="2400" dirty="0">
                <a:hlinkClick r:id="rId3"/>
              </a:rPr>
              <a:t>account.microsoft.com</a:t>
            </a:r>
            <a:r>
              <a:rPr lang="en-US" sz="2400" dirty="0"/>
              <a:t> </a:t>
            </a:r>
          </a:p>
          <a:p>
            <a:endParaRPr lang="en-US" dirty="0"/>
          </a:p>
          <a:p>
            <a:r>
              <a:rPr lang="en-US" dirty="0"/>
              <a:t>All the exercises will be performed on your own device in a web browser. </a:t>
            </a:r>
          </a:p>
          <a:p>
            <a:endParaRPr lang="en-US" dirty="0"/>
          </a:p>
          <a:p>
            <a:pPr algn="ctr"/>
            <a:endParaRPr lang="en-US" sz="2800" dirty="0"/>
          </a:p>
          <a:p>
            <a:endParaRPr lang="en-US" dirty="0"/>
          </a:p>
        </p:txBody>
      </p:sp>
    </p:spTree>
    <p:extLst>
      <p:ext uri="{BB962C8B-B14F-4D97-AF65-F5344CB8AC3E}">
        <p14:creationId xmlns:p14="http://schemas.microsoft.com/office/powerpoint/2010/main" val="3474978551"/>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C07AB-F429-7946-A942-73973FF40AAE}"/>
              </a:ext>
            </a:extLst>
          </p:cNvPr>
          <p:cNvSpPr>
            <a:spLocks noGrp="1"/>
          </p:cNvSpPr>
          <p:nvPr>
            <p:ph type="title"/>
          </p:nvPr>
        </p:nvSpPr>
        <p:spPr/>
        <p:txBody>
          <a:bodyPr/>
          <a:lstStyle/>
          <a:p>
            <a:r>
              <a:rPr lang="en-US" dirty="0"/>
              <a:t>The Rise of the Web Developers</a:t>
            </a:r>
          </a:p>
        </p:txBody>
      </p:sp>
      <p:sp>
        <p:nvSpPr>
          <p:cNvPr id="7" name="Content Placeholder 6">
            <a:extLst>
              <a:ext uri="{FF2B5EF4-FFF2-40B4-BE49-F238E27FC236}">
                <a16:creationId xmlns:a16="http://schemas.microsoft.com/office/drawing/2014/main" id="{F76A923E-9A42-EA42-B2AC-7E41DB613927}"/>
              </a:ext>
            </a:extLst>
          </p:cNvPr>
          <p:cNvSpPr>
            <a:spLocks noGrp="1"/>
          </p:cNvSpPr>
          <p:nvPr>
            <p:ph sz="quarter" idx="10"/>
          </p:nvPr>
        </p:nvSpPr>
        <p:spPr>
          <a:xfrm>
            <a:off x="584200" y="1435100"/>
            <a:ext cx="11018838" cy="4481227"/>
          </a:xfrm>
        </p:spPr>
        <p:txBody>
          <a:bodyPr/>
          <a:lstStyle/>
          <a:p>
            <a:r>
              <a:rPr lang="en-US" dirty="0"/>
              <a:t>Desktop/Laptop computers give us the power to develop web-based applications </a:t>
            </a:r>
          </a:p>
          <a:p>
            <a:r>
              <a:rPr lang="en-US" dirty="0"/>
              <a:t>Technologies:</a:t>
            </a:r>
          </a:p>
          <a:p>
            <a:pPr lvl="1"/>
            <a:r>
              <a:rPr lang="en-US" dirty="0"/>
              <a:t>Cloud Services</a:t>
            </a:r>
          </a:p>
          <a:p>
            <a:pPr lvl="1"/>
            <a:r>
              <a:rPr lang="en-US" dirty="0" err="1"/>
              <a:t>Javascript</a:t>
            </a:r>
            <a:r>
              <a:rPr lang="en-US" dirty="0"/>
              <a:t> Engines built into browsers</a:t>
            </a:r>
          </a:p>
          <a:p>
            <a:pPr lvl="1"/>
            <a:r>
              <a:rPr lang="en-US" dirty="0"/>
              <a:t>IP/TCP – Standardized Protocols</a:t>
            </a:r>
          </a:p>
          <a:p>
            <a:pPr lvl="1"/>
            <a:r>
              <a:rPr lang="en-US" dirty="0"/>
              <a:t>Networking Equipment</a:t>
            </a:r>
          </a:p>
          <a:p>
            <a:pPr lvl="1"/>
            <a:r>
              <a:rPr lang="en-US" dirty="0"/>
              <a:t>Fiber Optics</a:t>
            </a:r>
          </a:p>
          <a:p>
            <a:pPr lvl="1"/>
            <a:r>
              <a:rPr lang="en-US" dirty="0"/>
              <a:t>Satellite data transfer</a:t>
            </a:r>
          </a:p>
          <a:p>
            <a:pPr lvl="1"/>
            <a:endParaRPr lang="en-US" dirty="0"/>
          </a:p>
          <a:p>
            <a:endParaRPr lang="en-US" dirty="0"/>
          </a:p>
        </p:txBody>
      </p:sp>
    </p:spTree>
    <p:extLst>
      <p:ext uri="{BB962C8B-B14F-4D97-AF65-F5344CB8AC3E}">
        <p14:creationId xmlns:p14="http://schemas.microsoft.com/office/powerpoint/2010/main" val="280836707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36E6A-73FE-BC4C-98E7-9225A4935970}"/>
              </a:ext>
            </a:extLst>
          </p:cNvPr>
          <p:cNvSpPr>
            <a:spLocks noGrp="1"/>
          </p:cNvSpPr>
          <p:nvPr>
            <p:ph type="title"/>
          </p:nvPr>
        </p:nvSpPr>
        <p:spPr/>
        <p:txBody>
          <a:bodyPr/>
          <a:lstStyle/>
          <a:p>
            <a:r>
              <a:rPr lang="en-US" dirty="0"/>
              <a:t>Web Basics </a:t>
            </a:r>
          </a:p>
        </p:txBody>
      </p:sp>
    </p:spTree>
    <p:extLst>
      <p:ext uri="{BB962C8B-B14F-4D97-AF65-F5344CB8AC3E}">
        <p14:creationId xmlns:p14="http://schemas.microsoft.com/office/powerpoint/2010/main" val="328926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E0E49-3679-FD48-A3E9-8681B48F51EB}"/>
              </a:ext>
            </a:extLst>
          </p:cNvPr>
          <p:cNvSpPr>
            <a:spLocks noGrp="1"/>
          </p:cNvSpPr>
          <p:nvPr>
            <p:ph type="title"/>
          </p:nvPr>
        </p:nvSpPr>
        <p:spPr/>
        <p:txBody>
          <a:bodyPr/>
          <a:lstStyle/>
          <a:p>
            <a:r>
              <a:rPr lang="en-US" dirty="0"/>
              <a:t>Web Basics Section Overview:</a:t>
            </a:r>
          </a:p>
        </p:txBody>
      </p:sp>
      <p:sp>
        <p:nvSpPr>
          <p:cNvPr id="3" name="Content Placeholder 2">
            <a:extLst>
              <a:ext uri="{FF2B5EF4-FFF2-40B4-BE49-F238E27FC236}">
                <a16:creationId xmlns:a16="http://schemas.microsoft.com/office/drawing/2014/main" id="{B006C447-A729-BE4D-817F-AC0E74AAC049}"/>
              </a:ext>
            </a:extLst>
          </p:cNvPr>
          <p:cNvSpPr>
            <a:spLocks noGrp="1"/>
          </p:cNvSpPr>
          <p:nvPr>
            <p:ph sz="quarter" idx="10"/>
          </p:nvPr>
        </p:nvSpPr>
        <p:spPr>
          <a:xfrm>
            <a:off x="584200" y="1435100"/>
            <a:ext cx="11018838" cy="2499146"/>
          </a:xfrm>
        </p:spPr>
        <p:txBody>
          <a:bodyPr/>
          <a:lstStyle/>
          <a:p>
            <a:r>
              <a:rPr lang="en-US" dirty="0"/>
              <a:t>Cornerstone technologies of the Internet</a:t>
            </a:r>
          </a:p>
          <a:p>
            <a:r>
              <a:rPr lang="en-US" dirty="0"/>
              <a:t>HTTP Request/Response Cycle</a:t>
            </a:r>
          </a:p>
          <a:p>
            <a:r>
              <a:rPr lang="en-US" dirty="0"/>
              <a:t>Full/Back-end/Front-end Development and Developers</a:t>
            </a:r>
          </a:p>
          <a:p>
            <a:endParaRPr lang="en-US" dirty="0"/>
          </a:p>
          <a:p>
            <a:endParaRPr lang="en-US" dirty="0"/>
          </a:p>
        </p:txBody>
      </p:sp>
    </p:spTree>
    <p:extLst>
      <p:ext uri="{BB962C8B-B14F-4D97-AF65-F5344CB8AC3E}">
        <p14:creationId xmlns:p14="http://schemas.microsoft.com/office/powerpoint/2010/main" val="2913227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C07AB-F429-7946-A942-73973FF40AAE}"/>
              </a:ext>
            </a:extLst>
          </p:cNvPr>
          <p:cNvSpPr>
            <a:spLocks noGrp="1"/>
          </p:cNvSpPr>
          <p:nvPr>
            <p:ph type="title"/>
          </p:nvPr>
        </p:nvSpPr>
        <p:spPr/>
        <p:txBody>
          <a:bodyPr/>
          <a:lstStyle/>
          <a:p>
            <a:r>
              <a:rPr lang="en-US" dirty="0"/>
              <a:t>How the internet works:</a:t>
            </a:r>
          </a:p>
        </p:txBody>
      </p:sp>
      <p:sp>
        <p:nvSpPr>
          <p:cNvPr id="7" name="Content Placeholder 6">
            <a:extLst>
              <a:ext uri="{FF2B5EF4-FFF2-40B4-BE49-F238E27FC236}">
                <a16:creationId xmlns:a16="http://schemas.microsoft.com/office/drawing/2014/main" id="{F76A923E-9A42-EA42-B2AC-7E41DB613927}"/>
              </a:ext>
            </a:extLst>
          </p:cNvPr>
          <p:cNvSpPr>
            <a:spLocks noGrp="1"/>
          </p:cNvSpPr>
          <p:nvPr>
            <p:ph sz="quarter" idx="10"/>
          </p:nvPr>
        </p:nvSpPr>
        <p:spPr>
          <a:xfrm>
            <a:off x="584200" y="1435100"/>
            <a:ext cx="11018838" cy="4419671"/>
          </a:xfrm>
        </p:spPr>
        <p:txBody>
          <a:bodyPr/>
          <a:lstStyle/>
          <a:p>
            <a:r>
              <a:rPr lang="en-US" dirty="0"/>
              <a:t>Clients and Servers</a:t>
            </a:r>
          </a:p>
          <a:p>
            <a:r>
              <a:rPr lang="en-US" dirty="0"/>
              <a:t>HTTP </a:t>
            </a:r>
          </a:p>
          <a:p>
            <a:r>
              <a:rPr lang="en-US" dirty="0"/>
              <a:t>IP Addresses</a:t>
            </a:r>
          </a:p>
          <a:p>
            <a:r>
              <a:rPr lang="en-US" dirty="0"/>
              <a:t>URL</a:t>
            </a:r>
          </a:p>
          <a:p>
            <a:r>
              <a:rPr lang="en-US" dirty="0"/>
              <a:t>Ethernet</a:t>
            </a:r>
          </a:p>
          <a:p>
            <a:r>
              <a:rPr lang="en-US" dirty="0"/>
              <a:t>Localhost</a:t>
            </a:r>
          </a:p>
          <a:p>
            <a:r>
              <a:rPr lang="en-US" dirty="0"/>
              <a:t>Web Hosting</a:t>
            </a:r>
          </a:p>
          <a:p>
            <a:pPr lvl="1"/>
            <a:endParaRPr lang="en-US" dirty="0"/>
          </a:p>
          <a:p>
            <a:endParaRPr lang="en-US" dirty="0"/>
          </a:p>
        </p:txBody>
      </p:sp>
    </p:spTree>
    <p:extLst>
      <p:ext uri="{BB962C8B-B14F-4D97-AF65-F5344CB8AC3E}">
        <p14:creationId xmlns:p14="http://schemas.microsoft.com/office/powerpoint/2010/main" val="56465335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C07AB-F429-7946-A942-73973FF40AAE}"/>
              </a:ext>
            </a:extLst>
          </p:cNvPr>
          <p:cNvSpPr>
            <a:spLocks noGrp="1"/>
          </p:cNvSpPr>
          <p:nvPr>
            <p:ph type="title"/>
          </p:nvPr>
        </p:nvSpPr>
        <p:spPr/>
        <p:txBody>
          <a:bodyPr/>
          <a:lstStyle/>
          <a:p>
            <a:r>
              <a:rPr lang="en-US" dirty="0"/>
              <a:t>HTTP Request Response Cycle</a:t>
            </a:r>
          </a:p>
        </p:txBody>
      </p:sp>
      <p:sp>
        <p:nvSpPr>
          <p:cNvPr id="7" name="Content Placeholder 6">
            <a:extLst>
              <a:ext uri="{FF2B5EF4-FFF2-40B4-BE49-F238E27FC236}">
                <a16:creationId xmlns:a16="http://schemas.microsoft.com/office/drawing/2014/main" id="{F76A923E-9A42-EA42-B2AC-7E41DB613927}"/>
              </a:ext>
            </a:extLst>
          </p:cNvPr>
          <p:cNvSpPr>
            <a:spLocks noGrp="1"/>
          </p:cNvSpPr>
          <p:nvPr>
            <p:ph sz="quarter" idx="10"/>
          </p:nvPr>
        </p:nvSpPr>
        <p:spPr>
          <a:xfrm>
            <a:off x="584200" y="1435100"/>
            <a:ext cx="11018838" cy="1317284"/>
          </a:xfrm>
        </p:spPr>
        <p:txBody>
          <a:bodyPr/>
          <a:lstStyle/>
          <a:p>
            <a:pPr marL="0" indent="0">
              <a:buNone/>
            </a:pPr>
            <a:endParaRPr lang="en-US" dirty="0"/>
          </a:p>
          <a:p>
            <a:pPr lvl="1"/>
            <a:endParaRPr lang="en-US" dirty="0"/>
          </a:p>
          <a:p>
            <a:endParaRPr lang="en-US" dirty="0"/>
          </a:p>
        </p:txBody>
      </p:sp>
      <p:pic>
        <p:nvPicPr>
          <p:cNvPr id="4" name="Picture 3">
            <a:extLst>
              <a:ext uri="{FF2B5EF4-FFF2-40B4-BE49-F238E27FC236}">
                <a16:creationId xmlns:a16="http://schemas.microsoft.com/office/drawing/2014/main" id="{A95991CA-F8F5-034F-8326-54EA9A50951D}"/>
              </a:ext>
            </a:extLst>
          </p:cNvPr>
          <p:cNvPicPr>
            <a:picLocks noChangeAspect="1"/>
          </p:cNvPicPr>
          <p:nvPr/>
        </p:nvPicPr>
        <p:blipFill>
          <a:blip r:embed="rId3"/>
          <a:stretch>
            <a:fillRect/>
          </a:stretch>
        </p:blipFill>
        <p:spPr>
          <a:xfrm>
            <a:off x="1713750" y="1408425"/>
            <a:ext cx="9223188" cy="4748572"/>
          </a:xfrm>
          <a:prstGeom prst="rect">
            <a:avLst/>
          </a:prstGeom>
        </p:spPr>
      </p:pic>
    </p:spTree>
    <p:extLst>
      <p:ext uri="{BB962C8B-B14F-4D97-AF65-F5344CB8AC3E}">
        <p14:creationId xmlns:p14="http://schemas.microsoft.com/office/powerpoint/2010/main" val="411082481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57F12-B385-3D42-9C5F-1677F819EFAD}"/>
              </a:ext>
            </a:extLst>
          </p:cNvPr>
          <p:cNvSpPr>
            <a:spLocks noGrp="1"/>
          </p:cNvSpPr>
          <p:nvPr>
            <p:ph type="title"/>
          </p:nvPr>
        </p:nvSpPr>
        <p:spPr/>
        <p:txBody>
          <a:bodyPr/>
          <a:lstStyle/>
          <a:p>
            <a:r>
              <a:rPr lang="en-US" dirty="0"/>
              <a:t>Full Stack Web Development</a:t>
            </a:r>
          </a:p>
        </p:txBody>
      </p:sp>
      <p:pic>
        <p:nvPicPr>
          <p:cNvPr id="5" name="Content Placeholder 4">
            <a:extLst>
              <a:ext uri="{FF2B5EF4-FFF2-40B4-BE49-F238E27FC236}">
                <a16:creationId xmlns:a16="http://schemas.microsoft.com/office/drawing/2014/main" id="{867A8E21-3C59-B845-8D02-3B1891983B70}"/>
              </a:ext>
            </a:extLst>
          </p:cNvPr>
          <p:cNvPicPr>
            <a:picLocks noGrp="1" noChangeAspect="1"/>
          </p:cNvPicPr>
          <p:nvPr>
            <p:ph sz="quarter" idx="10"/>
          </p:nvPr>
        </p:nvPicPr>
        <p:blipFill>
          <a:blip r:embed="rId3"/>
          <a:stretch>
            <a:fillRect/>
          </a:stretch>
        </p:blipFill>
        <p:spPr>
          <a:xfrm>
            <a:off x="1466329" y="1135411"/>
            <a:ext cx="9006366" cy="5133628"/>
          </a:xfrm>
        </p:spPr>
      </p:pic>
    </p:spTree>
    <p:extLst>
      <p:ext uri="{BB962C8B-B14F-4D97-AF65-F5344CB8AC3E}">
        <p14:creationId xmlns:p14="http://schemas.microsoft.com/office/powerpoint/2010/main" val="356865098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8F03F-EDA3-864B-8B2E-C079A51639FB}"/>
              </a:ext>
            </a:extLst>
          </p:cNvPr>
          <p:cNvSpPr>
            <a:spLocks noGrp="1"/>
          </p:cNvSpPr>
          <p:nvPr>
            <p:ph type="title"/>
          </p:nvPr>
        </p:nvSpPr>
        <p:spPr/>
        <p:txBody>
          <a:bodyPr/>
          <a:lstStyle/>
          <a:p>
            <a:r>
              <a:rPr lang="en-US" dirty="0"/>
              <a:t>Start the Web Basics Section of the Workshop</a:t>
            </a:r>
          </a:p>
        </p:txBody>
      </p:sp>
      <p:sp>
        <p:nvSpPr>
          <p:cNvPr id="3" name="Content Placeholder 2">
            <a:extLst>
              <a:ext uri="{FF2B5EF4-FFF2-40B4-BE49-F238E27FC236}">
                <a16:creationId xmlns:a16="http://schemas.microsoft.com/office/drawing/2014/main" id="{FC8D14FF-B6CA-344F-AC5A-B972892F1216}"/>
              </a:ext>
            </a:extLst>
          </p:cNvPr>
          <p:cNvSpPr>
            <a:spLocks noGrp="1"/>
          </p:cNvSpPr>
          <p:nvPr>
            <p:ph sz="quarter" idx="10"/>
          </p:nvPr>
        </p:nvSpPr>
        <p:spPr>
          <a:xfrm>
            <a:off x="584200" y="1435100"/>
            <a:ext cx="11018838" cy="430887"/>
          </a:xfrm>
        </p:spPr>
        <p:txBody>
          <a:bodyPr/>
          <a:lstStyle/>
          <a:p>
            <a:r>
              <a:rPr lang="en-US" u="sng" dirty="0"/>
              <a:t>Start Here: Web Basics</a:t>
            </a:r>
            <a:endParaRPr lang="en-US" dirty="0"/>
          </a:p>
        </p:txBody>
      </p:sp>
    </p:spTree>
    <p:extLst>
      <p:ext uri="{BB962C8B-B14F-4D97-AF65-F5344CB8AC3E}">
        <p14:creationId xmlns:p14="http://schemas.microsoft.com/office/powerpoint/2010/main" val="880404044"/>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36E6A-73FE-BC4C-98E7-9225A4935970}"/>
              </a:ext>
            </a:extLst>
          </p:cNvPr>
          <p:cNvSpPr>
            <a:spLocks noGrp="1"/>
          </p:cNvSpPr>
          <p:nvPr>
            <p:ph type="title"/>
          </p:nvPr>
        </p:nvSpPr>
        <p:spPr/>
        <p:txBody>
          <a:bodyPr/>
          <a:lstStyle/>
          <a:p>
            <a:r>
              <a:rPr lang="en-US" dirty="0"/>
              <a:t>HTML – Hypertext Markup Language</a:t>
            </a:r>
          </a:p>
        </p:txBody>
      </p:sp>
    </p:spTree>
    <p:extLst>
      <p:ext uri="{BB962C8B-B14F-4D97-AF65-F5344CB8AC3E}">
        <p14:creationId xmlns:p14="http://schemas.microsoft.com/office/powerpoint/2010/main" val="2439792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F35CE-D461-804D-BA56-C22A0B872EEC}"/>
              </a:ext>
            </a:extLst>
          </p:cNvPr>
          <p:cNvSpPr>
            <a:spLocks noGrp="1"/>
          </p:cNvSpPr>
          <p:nvPr>
            <p:ph type="title"/>
          </p:nvPr>
        </p:nvSpPr>
        <p:spPr/>
        <p:txBody>
          <a:bodyPr/>
          <a:lstStyle/>
          <a:p>
            <a:r>
              <a:rPr lang="en-US" dirty="0"/>
              <a:t>HTML Section Overview </a:t>
            </a:r>
          </a:p>
        </p:txBody>
      </p:sp>
      <p:sp>
        <p:nvSpPr>
          <p:cNvPr id="3" name="Content Placeholder 2">
            <a:extLst>
              <a:ext uri="{FF2B5EF4-FFF2-40B4-BE49-F238E27FC236}">
                <a16:creationId xmlns:a16="http://schemas.microsoft.com/office/drawing/2014/main" id="{731A83F2-FB53-7442-B67F-B67A6B4F600F}"/>
              </a:ext>
            </a:extLst>
          </p:cNvPr>
          <p:cNvSpPr>
            <a:spLocks noGrp="1"/>
          </p:cNvSpPr>
          <p:nvPr>
            <p:ph sz="quarter" idx="10"/>
          </p:nvPr>
        </p:nvSpPr>
        <p:spPr>
          <a:xfrm>
            <a:off x="584200" y="1435100"/>
            <a:ext cx="11018838" cy="3016210"/>
          </a:xfrm>
        </p:spPr>
        <p:txBody>
          <a:bodyPr/>
          <a:lstStyle/>
          <a:p>
            <a:r>
              <a:rPr lang="en-US" dirty="0"/>
              <a:t>Visual Studio Code</a:t>
            </a:r>
          </a:p>
          <a:p>
            <a:r>
              <a:rPr lang="en-US" dirty="0"/>
              <a:t>Installing Extensions</a:t>
            </a:r>
          </a:p>
          <a:p>
            <a:r>
              <a:rPr lang="en-US" dirty="0"/>
              <a:t>HTML Tags and Usage</a:t>
            </a:r>
          </a:p>
          <a:p>
            <a:r>
              <a:rPr lang="en-US" dirty="0"/>
              <a:t>HTML Tips and Tricks</a:t>
            </a:r>
          </a:p>
          <a:p>
            <a:pPr marL="0" indent="0">
              <a:buNone/>
            </a:pPr>
            <a:endParaRPr lang="en-US" dirty="0"/>
          </a:p>
          <a:p>
            <a:endParaRPr lang="en-US" dirty="0"/>
          </a:p>
        </p:txBody>
      </p:sp>
    </p:spTree>
    <p:extLst>
      <p:ext uri="{BB962C8B-B14F-4D97-AF65-F5344CB8AC3E}">
        <p14:creationId xmlns:p14="http://schemas.microsoft.com/office/powerpoint/2010/main" val="1776236743"/>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C07AB-F429-7946-A942-73973FF40AAE}"/>
              </a:ext>
            </a:extLst>
          </p:cNvPr>
          <p:cNvSpPr>
            <a:spLocks noGrp="1"/>
          </p:cNvSpPr>
          <p:nvPr>
            <p:ph type="title"/>
          </p:nvPr>
        </p:nvSpPr>
        <p:spPr>
          <a:xfrm>
            <a:off x="588263" y="457200"/>
            <a:ext cx="11018520" cy="553998"/>
          </a:xfrm>
        </p:spPr>
        <p:txBody>
          <a:bodyPr/>
          <a:lstStyle/>
          <a:p>
            <a:pPr algn="ctr"/>
            <a:r>
              <a:rPr lang="en-US" dirty="0"/>
              <a:t>Installing Visual Studio Code</a:t>
            </a:r>
          </a:p>
        </p:txBody>
      </p:sp>
      <p:sp>
        <p:nvSpPr>
          <p:cNvPr id="7" name="Content Placeholder 6">
            <a:extLst>
              <a:ext uri="{FF2B5EF4-FFF2-40B4-BE49-F238E27FC236}">
                <a16:creationId xmlns:a16="http://schemas.microsoft.com/office/drawing/2014/main" id="{F76A923E-9A42-EA42-B2AC-7E41DB613927}"/>
              </a:ext>
            </a:extLst>
          </p:cNvPr>
          <p:cNvSpPr>
            <a:spLocks noGrp="1"/>
          </p:cNvSpPr>
          <p:nvPr>
            <p:ph sz="quarter" idx="10"/>
          </p:nvPr>
        </p:nvSpPr>
        <p:spPr>
          <a:xfrm>
            <a:off x="584200" y="1435100"/>
            <a:ext cx="11018838" cy="687903"/>
          </a:xfrm>
        </p:spPr>
        <p:txBody>
          <a:bodyPr/>
          <a:lstStyle/>
          <a:p>
            <a:pPr marL="0" indent="0">
              <a:buNone/>
            </a:pPr>
            <a:endParaRPr lang="en-US" dirty="0"/>
          </a:p>
          <a:p>
            <a:pPr lvl="1"/>
            <a:endParaRPr lang="en-US" dirty="0"/>
          </a:p>
          <a:p>
            <a:endParaRPr lang="en-US" dirty="0"/>
          </a:p>
        </p:txBody>
      </p:sp>
      <p:sp>
        <p:nvSpPr>
          <p:cNvPr id="3" name="TextBox 2">
            <a:extLst>
              <a:ext uri="{FF2B5EF4-FFF2-40B4-BE49-F238E27FC236}">
                <a16:creationId xmlns:a16="http://schemas.microsoft.com/office/drawing/2014/main" id="{49F15BDF-3CFC-6340-B307-F8323A0443FE}"/>
              </a:ext>
            </a:extLst>
          </p:cNvPr>
          <p:cNvSpPr txBox="1"/>
          <p:nvPr/>
        </p:nvSpPr>
        <p:spPr>
          <a:xfrm>
            <a:off x="868936" y="1391324"/>
            <a:ext cx="9046028" cy="615553"/>
          </a:xfrm>
          <a:prstGeom prst="rect">
            <a:avLst/>
          </a:prstGeom>
          <a:noFill/>
        </p:spPr>
        <p:txBody>
          <a:bodyPr wrap="square" lIns="0" tIns="0" rIns="0" bIns="0" rtlCol="0">
            <a:spAutoFit/>
          </a:bodyPr>
          <a:lstStyle/>
          <a:p>
            <a:pPr algn="l"/>
            <a:r>
              <a:rPr lang="en-US" sz="4000" dirty="0">
                <a:gradFill>
                  <a:gsLst>
                    <a:gs pos="2917">
                      <a:schemeClr val="tx1"/>
                    </a:gs>
                    <a:gs pos="30000">
                      <a:schemeClr val="tx1"/>
                    </a:gs>
                  </a:gsLst>
                  <a:lin ang="5400000" scaled="0"/>
                </a:gradFill>
              </a:rPr>
              <a:t>https://</a:t>
            </a:r>
            <a:r>
              <a:rPr lang="en-US" sz="4000" dirty="0" err="1">
                <a:gradFill>
                  <a:gsLst>
                    <a:gs pos="2917">
                      <a:schemeClr val="tx1"/>
                    </a:gs>
                    <a:gs pos="30000">
                      <a:schemeClr val="tx1"/>
                    </a:gs>
                  </a:gsLst>
                  <a:lin ang="5400000" scaled="0"/>
                </a:gradFill>
              </a:rPr>
              <a:t>code.visualstudio.com</a:t>
            </a:r>
            <a:endParaRPr lang="en-US" sz="4000" dirty="0">
              <a:gradFill>
                <a:gsLst>
                  <a:gs pos="2917">
                    <a:schemeClr val="tx1"/>
                  </a:gs>
                  <a:gs pos="30000">
                    <a:schemeClr val="tx1"/>
                  </a:gs>
                </a:gsLst>
                <a:lin ang="5400000" scaled="0"/>
              </a:gradFill>
            </a:endParaRPr>
          </a:p>
        </p:txBody>
      </p:sp>
      <p:pic>
        <p:nvPicPr>
          <p:cNvPr id="5" name="Picture 4">
            <a:extLst>
              <a:ext uri="{FF2B5EF4-FFF2-40B4-BE49-F238E27FC236}">
                <a16:creationId xmlns:a16="http://schemas.microsoft.com/office/drawing/2014/main" id="{FA3F4B84-5FBC-5040-9C52-F8413F019E83}"/>
              </a:ext>
            </a:extLst>
          </p:cNvPr>
          <p:cNvPicPr>
            <a:picLocks noChangeAspect="1"/>
          </p:cNvPicPr>
          <p:nvPr/>
        </p:nvPicPr>
        <p:blipFill>
          <a:blip r:embed="rId3"/>
          <a:stretch>
            <a:fillRect/>
          </a:stretch>
        </p:blipFill>
        <p:spPr>
          <a:xfrm>
            <a:off x="584200" y="2123003"/>
            <a:ext cx="6527800" cy="4146035"/>
          </a:xfrm>
          <a:prstGeom prst="rect">
            <a:avLst/>
          </a:prstGeom>
        </p:spPr>
      </p:pic>
      <p:sp>
        <p:nvSpPr>
          <p:cNvPr id="6" name="TextBox 5">
            <a:extLst>
              <a:ext uri="{FF2B5EF4-FFF2-40B4-BE49-F238E27FC236}">
                <a16:creationId xmlns:a16="http://schemas.microsoft.com/office/drawing/2014/main" id="{2AA12B08-6058-C947-A7A8-3D713325D8AC}"/>
              </a:ext>
            </a:extLst>
          </p:cNvPr>
          <p:cNvSpPr txBox="1"/>
          <p:nvPr/>
        </p:nvSpPr>
        <p:spPr>
          <a:xfrm>
            <a:off x="7548282" y="2387003"/>
            <a:ext cx="4058501" cy="2769989"/>
          </a:xfrm>
          <a:prstGeom prst="rect">
            <a:avLst/>
          </a:prstGeom>
          <a:noFill/>
        </p:spPr>
        <p:txBody>
          <a:bodyPr wrap="square" lIns="0" tIns="0" rIns="0" bIns="0" rtlCol="0">
            <a:spAutoFit/>
          </a:bodyPr>
          <a:lstStyle/>
          <a:p>
            <a:pPr algn="l"/>
            <a:r>
              <a:rPr lang="en-US" sz="2000" dirty="0">
                <a:gradFill>
                  <a:gsLst>
                    <a:gs pos="2917">
                      <a:schemeClr val="tx1"/>
                    </a:gs>
                    <a:gs pos="30000">
                      <a:schemeClr val="tx1"/>
                    </a:gs>
                  </a:gsLst>
                  <a:lin ang="5400000" scaled="0"/>
                </a:gradFill>
              </a:rPr>
              <a:t>Once you have VSC installed, also install these extensions:</a:t>
            </a:r>
          </a:p>
          <a:p>
            <a:pPr marL="342900" indent="-342900" algn="l">
              <a:buFont typeface="Arial" panose="020B0604020202020204" pitchFamily="34" charset="0"/>
              <a:buChar char="•"/>
            </a:pPr>
            <a:r>
              <a:rPr lang="en-US" sz="2000" dirty="0">
                <a:gradFill>
                  <a:gsLst>
                    <a:gs pos="2917">
                      <a:schemeClr val="tx1"/>
                    </a:gs>
                    <a:gs pos="30000">
                      <a:schemeClr val="tx1"/>
                    </a:gs>
                  </a:gsLst>
                  <a:lin ang="5400000" scaled="0"/>
                </a:gradFill>
              </a:rPr>
              <a:t>Azure Storage</a:t>
            </a:r>
          </a:p>
          <a:p>
            <a:pPr marL="342900" indent="-342900" algn="l">
              <a:buFont typeface="Arial" panose="020B0604020202020204" pitchFamily="34" charset="0"/>
              <a:buChar char="•"/>
            </a:pPr>
            <a:r>
              <a:rPr lang="en-US" sz="2000" dirty="0">
                <a:gradFill>
                  <a:gsLst>
                    <a:gs pos="2917">
                      <a:schemeClr val="tx1"/>
                    </a:gs>
                    <a:gs pos="30000">
                      <a:schemeClr val="tx1"/>
                    </a:gs>
                  </a:gsLst>
                  <a:lin ang="5400000" scaled="0"/>
                </a:gradFill>
              </a:rPr>
              <a:t>Azure CLI</a:t>
            </a:r>
          </a:p>
          <a:p>
            <a:pPr marL="342900" indent="-342900" algn="l">
              <a:buFont typeface="Arial" panose="020B0604020202020204" pitchFamily="34" charset="0"/>
              <a:buChar char="•"/>
            </a:pPr>
            <a:r>
              <a:rPr lang="en-US" sz="2000" dirty="0">
                <a:gradFill>
                  <a:gsLst>
                    <a:gs pos="2917">
                      <a:schemeClr val="tx1"/>
                    </a:gs>
                    <a:gs pos="30000">
                      <a:schemeClr val="tx1"/>
                    </a:gs>
                  </a:gsLst>
                  <a:lin ang="5400000" scaled="0"/>
                </a:gradFill>
              </a:rPr>
              <a:t>HTML Snippets</a:t>
            </a:r>
          </a:p>
          <a:p>
            <a:pPr marL="342900" indent="-342900" algn="l">
              <a:buFont typeface="Arial" panose="020B0604020202020204" pitchFamily="34" charset="0"/>
              <a:buChar char="•"/>
            </a:pPr>
            <a:r>
              <a:rPr lang="en-US" sz="2000" dirty="0">
                <a:gradFill>
                  <a:gsLst>
                    <a:gs pos="2917">
                      <a:schemeClr val="tx1"/>
                    </a:gs>
                    <a:gs pos="30000">
                      <a:schemeClr val="tx1"/>
                    </a:gs>
                  </a:gsLst>
                  <a:lin ang="5400000" scaled="0"/>
                </a:gradFill>
              </a:rPr>
              <a:t>HTML CSS Support</a:t>
            </a:r>
          </a:p>
          <a:p>
            <a:pPr algn="l"/>
            <a:endParaRPr lang="en-US" sz="2000" dirty="0">
              <a:gradFill>
                <a:gsLst>
                  <a:gs pos="2917">
                    <a:schemeClr val="tx1"/>
                  </a:gs>
                  <a:gs pos="30000">
                    <a:schemeClr val="tx1"/>
                  </a:gs>
                </a:gsLst>
                <a:lin ang="5400000" scaled="0"/>
              </a:gradFill>
            </a:endParaRPr>
          </a:p>
          <a:p>
            <a:pPr algn="l"/>
            <a:endParaRPr lang="en-US" sz="2000" dirty="0">
              <a:gradFill>
                <a:gsLst>
                  <a:gs pos="2917">
                    <a:schemeClr val="tx1"/>
                  </a:gs>
                  <a:gs pos="30000">
                    <a:schemeClr val="tx1"/>
                  </a:gs>
                </a:gsLst>
                <a:lin ang="5400000" scaled="0"/>
              </a:gradFill>
            </a:endParaRPr>
          </a:p>
          <a:p>
            <a:pPr algn="l"/>
            <a:endParaRPr lang="en-US" sz="20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89048648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3">
            <a:extLst>
              <a:ext uri="{FF2B5EF4-FFF2-40B4-BE49-F238E27FC236}">
                <a16:creationId xmlns:a16="http://schemas.microsoft.com/office/drawing/2014/main" id="{B63FD35C-804E-9147-B3D5-93887D835B30}"/>
              </a:ext>
            </a:extLst>
          </p:cNvPr>
          <p:cNvSpPr>
            <a:spLocks noGrp="1"/>
          </p:cNvSpPr>
          <p:nvPr>
            <p:ph type="title"/>
          </p:nvPr>
        </p:nvSpPr>
        <p:spPr>
          <a:xfrm>
            <a:off x="588263" y="1421494"/>
            <a:ext cx="4167887" cy="1107996"/>
          </a:xfrm>
        </p:spPr>
        <p:txBody>
          <a:bodyPr/>
          <a:lstStyle/>
          <a:p>
            <a:r>
              <a:rPr lang="en-US" dirty="0"/>
              <a:t>Web Development Fundamentals 1</a:t>
            </a:r>
          </a:p>
        </p:txBody>
      </p:sp>
      <p:sp>
        <p:nvSpPr>
          <p:cNvPr id="3" name="Text Placeholder 2">
            <a:extLst>
              <a:ext uri="{FF2B5EF4-FFF2-40B4-BE49-F238E27FC236}">
                <a16:creationId xmlns:a16="http://schemas.microsoft.com/office/drawing/2014/main" id="{A1C9D9E2-19EA-FC4D-BD0F-AE1B84AB8A31}"/>
              </a:ext>
            </a:extLst>
          </p:cNvPr>
          <p:cNvSpPr>
            <a:spLocks noGrp="1"/>
          </p:cNvSpPr>
          <p:nvPr>
            <p:ph type="body" sz="quarter" idx="12"/>
          </p:nvPr>
        </p:nvSpPr>
        <p:spPr>
          <a:xfrm>
            <a:off x="582042" y="3962400"/>
            <a:ext cx="4164583" cy="1015663"/>
          </a:xfrm>
        </p:spPr>
        <p:txBody>
          <a:bodyPr/>
          <a:lstStyle/>
          <a:p>
            <a:r>
              <a:rPr lang="en-US" dirty="0">
                <a:solidFill>
                  <a:schemeClr val="tx1"/>
                </a:solidFill>
              </a:rPr>
              <a:t>January 2020</a:t>
            </a:r>
          </a:p>
          <a:p>
            <a:r>
              <a:rPr lang="en-US" dirty="0">
                <a:solidFill>
                  <a:schemeClr val="tx1"/>
                </a:solidFill>
              </a:rPr>
              <a:t>Microsoft Reactor | San Francisco</a:t>
            </a:r>
          </a:p>
          <a:p>
            <a:r>
              <a:rPr lang="en-US" dirty="0">
                <a:solidFill>
                  <a:schemeClr val="tx1"/>
                </a:solidFill>
              </a:rPr>
              <a:t>#</a:t>
            </a:r>
            <a:r>
              <a:rPr lang="en-US" dirty="0" err="1">
                <a:solidFill>
                  <a:schemeClr val="tx1"/>
                </a:solidFill>
              </a:rPr>
              <a:t>ReactorSanFrancisco</a:t>
            </a:r>
            <a:endParaRPr lang="en-US" dirty="0">
              <a:solidFill>
                <a:schemeClr val="tx1"/>
              </a:solidFill>
            </a:endParaRPr>
          </a:p>
        </p:txBody>
      </p:sp>
    </p:spTree>
    <p:extLst>
      <p:ext uri="{BB962C8B-B14F-4D97-AF65-F5344CB8AC3E}">
        <p14:creationId xmlns:p14="http://schemas.microsoft.com/office/powerpoint/2010/main" val="3379165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B1CE2F-BE6E-7647-8427-015F7830DE5F}"/>
              </a:ext>
            </a:extLst>
          </p:cNvPr>
          <p:cNvSpPr>
            <a:spLocks noGrp="1"/>
          </p:cNvSpPr>
          <p:nvPr>
            <p:ph type="title"/>
          </p:nvPr>
        </p:nvSpPr>
        <p:spPr>
          <a:xfrm>
            <a:off x="588263" y="457200"/>
            <a:ext cx="11018520" cy="553998"/>
          </a:xfrm>
        </p:spPr>
        <p:txBody>
          <a:bodyPr/>
          <a:lstStyle/>
          <a:p>
            <a:r>
              <a:rPr lang="en-US" dirty="0"/>
              <a:t>Adding Extensions to Visual Studio Code</a:t>
            </a:r>
          </a:p>
        </p:txBody>
      </p:sp>
      <p:pic>
        <p:nvPicPr>
          <p:cNvPr id="5" name="Content Placeholder 4">
            <a:extLst>
              <a:ext uri="{FF2B5EF4-FFF2-40B4-BE49-F238E27FC236}">
                <a16:creationId xmlns:a16="http://schemas.microsoft.com/office/drawing/2014/main" id="{55977A47-0440-FC4A-A1A8-11DB8325D8D2}"/>
              </a:ext>
            </a:extLst>
          </p:cNvPr>
          <p:cNvPicPr>
            <a:picLocks noGrp="1" noChangeAspect="1"/>
          </p:cNvPicPr>
          <p:nvPr>
            <p:ph sz="quarter" idx="10"/>
          </p:nvPr>
        </p:nvPicPr>
        <p:blipFill>
          <a:blip r:embed="rId3"/>
          <a:stretch>
            <a:fillRect/>
          </a:stretch>
        </p:blipFill>
        <p:spPr>
          <a:xfrm>
            <a:off x="4930209" y="1435100"/>
            <a:ext cx="3030450" cy="4833938"/>
          </a:xfrm>
        </p:spPr>
      </p:pic>
      <p:cxnSp>
        <p:nvCxnSpPr>
          <p:cNvPr id="9" name="Straight Arrow Connector 8">
            <a:extLst>
              <a:ext uri="{FF2B5EF4-FFF2-40B4-BE49-F238E27FC236}">
                <a16:creationId xmlns:a16="http://schemas.microsoft.com/office/drawing/2014/main" id="{9B4404BE-8B17-2242-A474-5260D0BB59B9}"/>
              </a:ext>
            </a:extLst>
          </p:cNvPr>
          <p:cNvCxnSpPr>
            <a:cxnSpLocks/>
          </p:cNvCxnSpPr>
          <p:nvPr/>
        </p:nvCxnSpPr>
        <p:spPr>
          <a:xfrm flipH="1" flipV="1">
            <a:off x="8113060" y="1923490"/>
            <a:ext cx="1030940" cy="95810"/>
          </a:xfrm>
          <a:prstGeom prst="straightConnector1">
            <a:avLst/>
          </a:prstGeom>
          <a:ln w="76200">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603009FF-6A79-5E4F-BBE6-0568F2C5D34D}"/>
              </a:ext>
            </a:extLst>
          </p:cNvPr>
          <p:cNvCxnSpPr>
            <a:cxnSpLocks/>
          </p:cNvCxnSpPr>
          <p:nvPr/>
        </p:nvCxnSpPr>
        <p:spPr>
          <a:xfrm flipH="1" flipV="1">
            <a:off x="7960661" y="4518213"/>
            <a:ext cx="914398" cy="322728"/>
          </a:xfrm>
          <a:prstGeom prst="straightConnector1">
            <a:avLst/>
          </a:prstGeom>
          <a:ln w="76200">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34667881-D1BB-B843-AD67-0084413224C9}"/>
              </a:ext>
            </a:extLst>
          </p:cNvPr>
          <p:cNvCxnSpPr>
            <a:cxnSpLocks/>
          </p:cNvCxnSpPr>
          <p:nvPr/>
        </p:nvCxnSpPr>
        <p:spPr>
          <a:xfrm>
            <a:off x="3065929" y="3101788"/>
            <a:ext cx="1864280" cy="268941"/>
          </a:xfrm>
          <a:prstGeom prst="straightConnector1">
            <a:avLst/>
          </a:prstGeom>
          <a:ln w="76200">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A6AF783C-3BF5-D64D-8059-0CBD53C8F0DB}"/>
              </a:ext>
            </a:extLst>
          </p:cNvPr>
          <p:cNvSpPr txBox="1"/>
          <p:nvPr/>
        </p:nvSpPr>
        <p:spPr>
          <a:xfrm>
            <a:off x="914402" y="2528047"/>
            <a:ext cx="1990164" cy="923330"/>
          </a:xfrm>
          <a:prstGeom prst="rect">
            <a:avLst/>
          </a:prstGeom>
          <a:noFill/>
        </p:spPr>
        <p:txBody>
          <a:bodyPr wrap="square" lIns="0" tIns="0" rIns="0" bIns="0" rtlCol="0">
            <a:spAutoFit/>
          </a:bodyPr>
          <a:lstStyle/>
          <a:p>
            <a:pPr algn="l"/>
            <a:r>
              <a:rPr lang="en-US" sz="2000" dirty="0">
                <a:gradFill>
                  <a:gsLst>
                    <a:gs pos="2917">
                      <a:schemeClr val="tx1"/>
                    </a:gs>
                    <a:gs pos="30000">
                      <a:schemeClr val="tx1"/>
                    </a:gs>
                  </a:gsLst>
                  <a:lin ang="5400000" scaled="0"/>
                </a:gradFill>
              </a:rPr>
              <a:t>1. Click here to see the extensions that can be installed.</a:t>
            </a:r>
          </a:p>
        </p:txBody>
      </p:sp>
      <p:sp>
        <p:nvSpPr>
          <p:cNvPr id="19" name="TextBox 18">
            <a:extLst>
              <a:ext uri="{FF2B5EF4-FFF2-40B4-BE49-F238E27FC236}">
                <a16:creationId xmlns:a16="http://schemas.microsoft.com/office/drawing/2014/main" id="{1FEFAAF2-34F9-F94D-BD70-134A149C9450}"/>
              </a:ext>
            </a:extLst>
          </p:cNvPr>
          <p:cNvSpPr txBox="1"/>
          <p:nvPr/>
        </p:nvSpPr>
        <p:spPr>
          <a:xfrm>
            <a:off x="9296401" y="1765071"/>
            <a:ext cx="2310382" cy="1538883"/>
          </a:xfrm>
          <a:prstGeom prst="rect">
            <a:avLst/>
          </a:prstGeom>
          <a:noFill/>
        </p:spPr>
        <p:txBody>
          <a:bodyPr wrap="square" lIns="0" tIns="0" rIns="0" bIns="0" rtlCol="0">
            <a:spAutoFit/>
          </a:bodyPr>
          <a:lstStyle/>
          <a:p>
            <a:pPr algn="l"/>
            <a:r>
              <a:rPr lang="en-US" sz="2000" dirty="0">
                <a:gradFill>
                  <a:gsLst>
                    <a:gs pos="2917">
                      <a:schemeClr val="tx1"/>
                    </a:gs>
                    <a:gs pos="30000">
                      <a:schemeClr val="tx1"/>
                    </a:gs>
                  </a:gsLst>
                  <a:lin ang="5400000" scaled="0"/>
                </a:gradFill>
              </a:rPr>
              <a:t>2. Enter in the name of the extension here, or just start typing “HTML” or ”Azure” to see what is available.</a:t>
            </a:r>
          </a:p>
        </p:txBody>
      </p:sp>
      <p:sp>
        <p:nvSpPr>
          <p:cNvPr id="22" name="TextBox 21">
            <a:extLst>
              <a:ext uri="{FF2B5EF4-FFF2-40B4-BE49-F238E27FC236}">
                <a16:creationId xmlns:a16="http://schemas.microsoft.com/office/drawing/2014/main" id="{B0423061-DF72-4B45-A347-0DE1465CDD42}"/>
              </a:ext>
            </a:extLst>
          </p:cNvPr>
          <p:cNvSpPr txBox="1"/>
          <p:nvPr/>
        </p:nvSpPr>
        <p:spPr>
          <a:xfrm>
            <a:off x="8889835" y="4422379"/>
            <a:ext cx="2469089" cy="1846659"/>
          </a:xfrm>
          <a:prstGeom prst="rect">
            <a:avLst/>
          </a:prstGeom>
          <a:noFill/>
        </p:spPr>
        <p:txBody>
          <a:bodyPr wrap="square" lIns="0" tIns="0" rIns="0" bIns="0" rtlCol="0">
            <a:spAutoFit/>
          </a:bodyPr>
          <a:lstStyle/>
          <a:p>
            <a:pPr algn="l"/>
            <a:r>
              <a:rPr lang="en-US" sz="2000" dirty="0">
                <a:gradFill>
                  <a:gsLst>
                    <a:gs pos="2917">
                      <a:schemeClr val="tx1"/>
                    </a:gs>
                    <a:gs pos="30000">
                      <a:schemeClr val="tx1"/>
                    </a:gs>
                  </a:gsLst>
                  <a:lin ang="5400000" scaled="0"/>
                </a:gradFill>
              </a:rPr>
              <a:t>3. Click the green “install” button to install the extension. Notice that if a ext. has a small gear, it is already installed.</a:t>
            </a:r>
          </a:p>
        </p:txBody>
      </p:sp>
    </p:spTree>
    <p:extLst>
      <p:ext uri="{BB962C8B-B14F-4D97-AF65-F5344CB8AC3E}">
        <p14:creationId xmlns:p14="http://schemas.microsoft.com/office/powerpoint/2010/main" val="680952906"/>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C07AB-F429-7946-A942-73973FF40AAE}"/>
              </a:ext>
            </a:extLst>
          </p:cNvPr>
          <p:cNvSpPr>
            <a:spLocks noGrp="1"/>
          </p:cNvSpPr>
          <p:nvPr>
            <p:ph type="title"/>
          </p:nvPr>
        </p:nvSpPr>
        <p:spPr/>
        <p:txBody>
          <a:bodyPr/>
          <a:lstStyle/>
          <a:p>
            <a:r>
              <a:rPr lang="en-US" dirty="0"/>
              <a:t>HTML Overview: Basic Template</a:t>
            </a:r>
          </a:p>
        </p:txBody>
      </p:sp>
      <p:sp>
        <p:nvSpPr>
          <p:cNvPr id="7" name="Content Placeholder 6">
            <a:extLst>
              <a:ext uri="{FF2B5EF4-FFF2-40B4-BE49-F238E27FC236}">
                <a16:creationId xmlns:a16="http://schemas.microsoft.com/office/drawing/2014/main" id="{F76A923E-9A42-EA42-B2AC-7E41DB613927}"/>
              </a:ext>
            </a:extLst>
          </p:cNvPr>
          <p:cNvSpPr>
            <a:spLocks noGrp="1"/>
          </p:cNvSpPr>
          <p:nvPr>
            <p:ph sz="quarter" idx="10"/>
          </p:nvPr>
        </p:nvSpPr>
        <p:spPr>
          <a:xfrm>
            <a:off x="584200" y="1435100"/>
            <a:ext cx="6067612" cy="4856714"/>
          </a:xfrm>
        </p:spPr>
        <p:txBody>
          <a:bodyPr/>
          <a:lstStyle/>
          <a:p>
            <a:pPr marL="0" indent="0">
              <a:buNone/>
            </a:pPr>
            <a:r>
              <a:rPr lang="en-US" sz="1800" dirty="0"/>
              <a:t>&lt;!</a:t>
            </a:r>
            <a:r>
              <a:rPr lang="en-US" sz="1800" dirty="0" err="1"/>
              <a:t>doctype</a:t>
            </a:r>
            <a:r>
              <a:rPr lang="en-US" sz="1800" dirty="0"/>
              <a:t> html&gt; </a:t>
            </a:r>
          </a:p>
          <a:p>
            <a:pPr marL="0" indent="0">
              <a:buNone/>
            </a:pPr>
            <a:r>
              <a:rPr lang="en-US" sz="1800" dirty="0"/>
              <a:t>&lt;html </a:t>
            </a:r>
            <a:r>
              <a:rPr lang="en-US" sz="1800" dirty="0" err="1"/>
              <a:t>lang</a:t>
            </a:r>
            <a:r>
              <a:rPr lang="en-US" sz="1800" dirty="0"/>
              <a:t>="</a:t>
            </a:r>
            <a:r>
              <a:rPr lang="en-US" sz="1800" dirty="0" err="1"/>
              <a:t>en</a:t>
            </a:r>
            <a:r>
              <a:rPr lang="en-US" sz="1800" dirty="0"/>
              <a:t>"&gt;</a:t>
            </a:r>
          </a:p>
          <a:p>
            <a:pPr marL="0" indent="0">
              <a:buNone/>
            </a:pPr>
            <a:r>
              <a:rPr lang="en-US" sz="1800" dirty="0"/>
              <a:t>     &lt;head&gt; </a:t>
            </a:r>
          </a:p>
          <a:p>
            <a:pPr marL="0" indent="0">
              <a:buNone/>
            </a:pPr>
            <a:r>
              <a:rPr lang="en-US" sz="1800" dirty="0"/>
              <a:t>        &lt;meta charset="utf-8"&gt; </a:t>
            </a:r>
          </a:p>
          <a:p>
            <a:pPr marL="0" indent="0">
              <a:buNone/>
            </a:pPr>
            <a:r>
              <a:rPr lang="en-US" sz="1800" dirty="0"/>
              <a:t>        &lt;title&gt;The HTML5 Herald&lt;/title&gt; </a:t>
            </a:r>
          </a:p>
          <a:p>
            <a:pPr marL="0" indent="0">
              <a:buNone/>
            </a:pPr>
            <a:r>
              <a:rPr lang="en-US" sz="1800" dirty="0"/>
              <a:t>        &lt;meta name="description" content=”Your first HTML Page"&gt; </a:t>
            </a:r>
          </a:p>
          <a:p>
            <a:pPr marL="0" indent="0">
              <a:buNone/>
            </a:pPr>
            <a:r>
              <a:rPr lang="en-US" sz="1800" dirty="0"/>
              <a:t>        &lt;meta name="author" content="</a:t>
            </a:r>
            <a:r>
              <a:rPr lang="en-US" sz="1800" dirty="0" err="1"/>
              <a:t>SitePoint</a:t>
            </a:r>
            <a:r>
              <a:rPr lang="en-US" sz="1800" dirty="0"/>
              <a:t>"&gt; </a:t>
            </a:r>
          </a:p>
          <a:p>
            <a:pPr marL="0" indent="0">
              <a:buNone/>
            </a:pPr>
            <a:r>
              <a:rPr lang="en-US" sz="1800" dirty="0"/>
              <a:t>        &lt;link </a:t>
            </a:r>
            <a:r>
              <a:rPr lang="en-US" sz="1800" dirty="0" err="1"/>
              <a:t>rel</a:t>
            </a:r>
            <a:r>
              <a:rPr lang="en-US" sz="1800" dirty="0"/>
              <a:t>="stylesheet" </a:t>
            </a:r>
            <a:r>
              <a:rPr lang="en-US" sz="1800" dirty="0" err="1"/>
              <a:t>href</a:t>
            </a:r>
            <a:r>
              <a:rPr lang="en-US" sz="1800" dirty="0"/>
              <a:t>="</a:t>
            </a:r>
            <a:r>
              <a:rPr lang="en-US" sz="1800" dirty="0" err="1"/>
              <a:t>css</a:t>
            </a:r>
            <a:r>
              <a:rPr lang="en-US" sz="1800" dirty="0"/>
              <a:t>/</a:t>
            </a:r>
            <a:r>
              <a:rPr lang="en-US" sz="1800" dirty="0" err="1"/>
              <a:t>styles.css?v</a:t>
            </a:r>
            <a:r>
              <a:rPr lang="en-US" sz="1800" dirty="0"/>
              <a:t>=1.0"&gt; </a:t>
            </a:r>
          </a:p>
          <a:p>
            <a:pPr marL="0" indent="0">
              <a:buNone/>
            </a:pPr>
            <a:r>
              <a:rPr lang="en-US" sz="1800" dirty="0"/>
              <a:t>    &lt;/head&gt; </a:t>
            </a:r>
          </a:p>
          <a:p>
            <a:pPr marL="0" indent="0">
              <a:buNone/>
            </a:pPr>
            <a:r>
              <a:rPr lang="en-US" sz="1800" dirty="0"/>
              <a:t>    &lt;body&gt; </a:t>
            </a:r>
          </a:p>
          <a:p>
            <a:pPr marL="0" indent="0">
              <a:buNone/>
            </a:pPr>
            <a:r>
              <a:rPr lang="en-US" sz="1800" dirty="0"/>
              <a:t>        &lt;script </a:t>
            </a:r>
            <a:r>
              <a:rPr lang="en-US" sz="1800" dirty="0" err="1"/>
              <a:t>src</a:t>
            </a:r>
            <a:r>
              <a:rPr lang="en-US" sz="1800" dirty="0"/>
              <a:t>="</a:t>
            </a:r>
            <a:r>
              <a:rPr lang="en-US" sz="1800" dirty="0" err="1"/>
              <a:t>js</a:t>
            </a:r>
            <a:r>
              <a:rPr lang="en-US" sz="1800" dirty="0"/>
              <a:t>/</a:t>
            </a:r>
            <a:r>
              <a:rPr lang="en-US" sz="1800" dirty="0" err="1"/>
              <a:t>scripts.js</a:t>
            </a:r>
            <a:r>
              <a:rPr lang="en-US" sz="1800" dirty="0"/>
              <a:t>"&gt;&lt;/script&gt;</a:t>
            </a:r>
          </a:p>
          <a:p>
            <a:pPr marL="0" indent="0">
              <a:buNone/>
            </a:pPr>
            <a:r>
              <a:rPr lang="en-US" sz="1800" dirty="0"/>
              <a:t>     &lt;/body&gt; </a:t>
            </a:r>
          </a:p>
          <a:p>
            <a:pPr marL="0" indent="0">
              <a:buNone/>
            </a:pPr>
            <a:r>
              <a:rPr lang="en-US" sz="1800" dirty="0"/>
              <a:t>&lt;/html&gt;</a:t>
            </a:r>
          </a:p>
          <a:p>
            <a:pPr lvl="1"/>
            <a:endParaRPr lang="en-US" sz="1400" dirty="0"/>
          </a:p>
          <a:p>
            <a:endParaRPr lang="en-US" sz="1800" dirty="0"/>
          </a:p>
        </p:txBody>
      </p:sp>
      <p:sp>
        <p:nvSpPr>
          <p:cNvPr id="3" name="TextBox 2">
            <a:extLst>
              <a:ext uri="{FF2B5EF4-FFF2-40B4-BE49-F238E27FC236}">
                <a16:creationId xmlns:a16="http://schemas.microsoft.com/office/drawing/2014/main" id="{49976579-93AB-974B-B059-BFC996B82A31}"/>
              </a:ext>
            </a:extLst>
          </p:cNvPr>
          <p:cNvSpPr txBox="1"/>
          <p:nvPr/>
        </p:nvSpPr>
        <p:spPr>
          <a:xfrm>
            <a:off x="7637929" y="1435100"/>
            <a:ext cx="3567953" cy="4001095"/>
          </a:xfrm>
          <a:prstGeom prst="rect">
            <a:avLst/>
          </a:prstGeom>
          <a:noFill/>
        </p:spPr>
        <p:txBody>
          <a:bodyPr wrap="square" lIns="0" tIns="0" rIns="0" bIns="0" rtlCol="0">
            <a:spAutoFit/>
          </a:bodyPr>
          <a:lstStyle/>
          <a:p>
            <a:pPr algn="l"/>
            <a:r>
              <a:rPr lang="en-US" sz="2000" b="1" dirty="0">
                <a:gradFill>
                  <a:gsLst>
                    <a:gs pos="2917">
                      <a:schemeClr val="tx1"/>
                    </a:gs>
                    <a:gs pos="30000">
                      <a:schemeClr val="tx1"/>
                    </a:gs>
                  </a:gsLst>
                  <a:lin ang="5400000" scaled="0"/>
                </a:gradFill>
              </a:rPr>
              <a:t>Semantic HTML:</a:t>
            </a:r>
          </a:p>
          <a:p>
            <a:pPr algn="l"/>
            <a:r>
              <a:rPr lang="en-US" sz="2000" dirty="0">
                <a:gradFill>
                  <a:gsLst>
                    <a:gs pos="2917">
                      <a:schemeClr val="tx1"/>
                    </a:gs>
                    <a:gs pos="30000">
                      <a:schemeClr val="tx1"/>
                    </a:gs>
                  </a:gsLst>
                  <a:lin ang="5400000" scaled="0"/>
                </a:gradFill>
              </a:rPr>
              <a:t>&lt;header&gt;</a:t>
            </a:r>
          </a:p>
          <a:p>
            <a:pPr algn="l"/>
            <a:r>
              <a:rPr lang="en-US" sz="2000" dirty="0">
                <a:gradFill>
                  <a:gsLst>
                    <a:gs pos="2917">
                      <a:schemeClr val="tx1"/>
                    </a:gs>
                    <a:gs pos="30000">
                      <a:schemeClr val="tx1"/>
                    </a:gs>
                  </a:gsLst>
                  <a:lin ang="5400000" scaled="0"/>
                </a:gradFill>
              </a:rPr>
              <a:t>&lt;section&gt;</a:t>
            </a:r>
          </a:p>
          <a:p>
            <a:r>
              <a:rPr lang="en-US" sz="2000" dirty="0">
                <a:gradFill>
                  <a:gsLst>
                    <a:gs pos="2917">
                      <a:schemeClr val="tx1"/>
                    </a:gs>
                    <a:gs pos="30000">
                      <a:schemeClr val="tx1"/>
                    </a:gs>
                  </a:gsLst>
                  <a:lin ang="5400000" scaled="0"/>
                </a:gradFill>
              </a:rPr>
              <a:t>&lt;form&gt;</a:t>
            </a:r>
          </a:p>
          <a:p>
            <a:pPr algn="l"/>
            <a:endParaRPr lang="en-US" sz="2000" dirty="0">
              <a:gradFill>
                <a:gsLst>
                  <a:gs pos="2917">
                    <a:schemeClr val="tx1"/>
                  </a:gs>
                  <a:gs pos="30000">
                    <a:schemeClr val="tx1"/>
                  </a:gs>
                </a:gsLst>
                <a:lin ang="5400000" scaled="0"/>
              </a:gradFill>
            </a:endParaRPr>
          </a:p>
          <a:p>
            <a:pPr algn="l"/>
            <a:r>
              <a:rPr lang="en-US" sz="2000" b="1" dirty="0">
                <a:gradFill>
                  <a:gsLst>
                    <a:gs pos="2917">
                      <a:schemeClr val="tx1"/>
                    </a:gs>
                    <a:gs pos="30000">
                      <a:schemeClr val="tx1"/>
                    </a:gs>
                  </a:gsLst>
                  <a:lin ang="5400000" scaled="0"/>
                </a:gradFill>
              </a:rPr>
              <a:t>Non-Semantic HTML:</a:t>
            </a:r>
          </a:p>
          <a:p>
            <a:pPr algn="l"/>
            <a:r>
              <a:rPr lang="en-US" sz="2000" dirty="0">
                <a:gradFill>
                  <a:gsLst>
                    <a:gs pos="2917">
                      <a:schemeClr val="tx1"/>
                    </a:gs>
                    <a:gs pos="30000">
                      <a:schemeClr val="tx1"/>
                    </a:gs>
                  </a:gsLst>
                  <a:lin ang="5400000" scaled="0"/>
                </a:gradFill>
              </a:rPr>
              <a:t>&lt;</a:t>
            </a:r>
            <a:r>
              <a:rPr lang="en-US" sz="2000" dirty="0" err="1">
                <a:gradFill>
                  <a:gsLst>
                    <a:gs pos="2917">
                      <a:schemeClr val="tx1"/>
                    </a:gs>
                    <a:gs pos="30000">
                      <a:schemeClr val="tx1"/>
                    </a:gs>
                  </a:gsLst>
                  <a:lin ang="5400000" scaled="0"/>
                </a:gradFill>
              </a:rPr>
              <a:t>img</a:t>
            </a:r>
            <a:r>
              <a:rPr lang="en-US" sz="2000" dirty="0">
                <a:gradFill>
                  <a:gsLst>
                    <a:gs pos="2917">
                      <a:schemeClr val="tx1"/>
                    </a:gs>
                    <a:gs pos="30000">
                      <a:schemeClr val="tx1"/>
                    </a:gs>
                  </a:gsLst>
                  <a:lin ang="5400000" scaled="0"/>
                </a:gradFill>
              </a:rPr>
              <a:t>&gt;</a:t>
            </a:r>
          </a:p>
          <a:p>
            <a:pPr algn="l"/>
            <a:r>
              <a:rPr lang="en-US" sz="2000" dirty="0">
                <a:gradFill>
                  <a:gsLst>
                    <a:gs pos="2917">
                      <a:schemeClr val="tx1"/>
                    </a:gs>
                    <a:gs pos="30000">
                      <a:schemeClr val="tx1"/>
                    </a:gs>
                  </a:gsLst>
                  <a:lin ang="5400000" scaled="0"/>
                </a:gradFill>
              </a:rPr>
              <a:t>&lt;div&gt;</a:t>
            </a:r>
          </a:p>
          <a:p>
            <a:pPr algn="l"/>
            <a:r>
              <a:rPr lang="en-US" sz="2000" dirty="0">
                <a:gradFill>
                  <a:gsLst>
                    <a:gs pos="2917">
                      <a:schemeClr val="tx1"/>
                    </a:gs>
                    <a:gs pos="30000">
                      <a:schemeClr val="tx1"/>
                    </a:gs>
                  </a:gsLst>
                  <a:lin ang="5400000" scaled="0"/>
                </a:gradFill>
              </a:rPr>
              <a:t>&lt;p&gt;</a:t>
            </a:r>
          </a:p>
          <a:p>
            <a:pPr algn="l"/>
            <a:r>
              <a:rPr lang="en-US" sz="2000" dirty="0">
                <a:gradFill>
                  <a:gsLst>
                    <a:gs pos="2917">
                      <a:schemeClr val="tx1"/>
                    </a:gs>
                    <a:gs pos="30000">
                      <a:schemeClr val="tx1"/>
                    </a:gs>
                  </a:gsLst>
                  <a:lin ang="5400000" scaled="0"/>
                </a:gradFill>
              </a:rPr>
              <a:t>&lt;span&gt;</a:t>
            </a:r>
          </a:p>
          <a:p>
            <a:pPr algn="l"/>
            <a:r>
              <a:rPr lang="en-US" sz="2000" dirty="0">
                <a:gradFill>
                  <a:gsLst>
                    <a:gs pos="2917">
                      <a:schemeClr val="tx1"/>
                    </a:gs>
                    <a:gs pos="30000">
                      <a:schemeClr val="tx1"/>
                    </a:gs>
                  </a:gsLst>
                  <a:lin ang="5400000" scaled="0"/>
                </a:gradFill>
              </a:rPr>
              <a:t>&lt;input&gt;</a:t>
            </a:r>
          </a:p>
          <a:p>
            <a:pPr algn="l"/>
            <a:endParaRPr lang="en-US" sz="2000" dirty="0">
              <a:gradFill>
                <a:gsLst>
                  <a:gs pos="2917">
                    <a:schemeClr val="tx1"/>
                  </a:gs>
                  <a:gs pos="30000">
                    <a:schemeClr val="tx1"/>
                  </a:gs>
                </a:gsLst>
                <a:lin ang="5400000" scaled="0"/>
              </a:gradFill>
            </a:endParaRPr>
          </a:p>
          <a:p>
            <a:pPr algn="l"/>
            <a:endParaRPr lang="en-US" sz="20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499340809"/>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C07AB-F429-7946-A942-73973FF40AAE}"/>
              </a:ext>
            </a:extLst>
          </p:cNvPr>
          <p:cNvSpPr>
            <a:spLocks noGrp="1"/>
          </p:cNvSpPr>
          <p:nvPr>
            <p:ph type="title"/>
          </p:nvPr>
        </p:nvSpPr>
        <p:spPr>
          <a:xfrm>
            <a:off x="588263" y="457200"/>
            <a:ext cx="11018520" cy="1107996"/>
          </a:xfrm>
        </p:spPr>
        <p:txBody>
          <a:bodyPr/>
          <a:lstStyle/>
          <a:p>
            <a:r>
              <a:rPr lang="en-US" b="1" dirty="0"/>
              <a:t>HTML Tips</a:t>
            </a:r>
            <a:br>
              <a:rPr lang="en-US" b="1" dirty="0"/>
            </a:br>
            <a:endParaRPr lang="en-US" b="1" dirty="0"/>
          </a:p>
        </p:txBody>
      </p:sp>
      <p:sp>
        <p:nvSpPr>
          <p:cNvPr id="7" name="Content Placeholder 6">
            <a:extLst>
              <a:ext uri="{FF2B5EF4-FFF2-40B4-BE49-F238E27FC236}">
                <a16:creationId xmlns:a16="http://schemas.microsoft.com/office/drawing/2014/main" id="{F76A923E-9A42-EA42-B2AC-7E41DB613927}"/>
              </a:ext>
            </a:extLst>
          </p:cNvPr>
          <p:cNvSpPr>
            <a:spLocks noGrp="1"/>
          </p:cNvSpPr>
          <p:nvPr>
            <p:ph sz="quarter" idx="10"/>
          </p:nvPr>
        </p:nvSpPr>
        <p:spPr>
          <a:xfrm>
            <a:off x="584200" y="1435100"/>
            <a:ext cx="11018838" cy="1317284"/>
          </a:xfrm>
        </p:spPr>
        <p:txBody>
          <a:bodyPr/>
          <a:lstStyle/>
          <a:p>
            <a:pPr marL="0" indent="0">
              <a:buNone/>
            </a:pPr>
            <a:endParaRPr lang="en-US" dirty="0"/>
          </a:p>
          <a:p>
            <a:pPr lvl="1"/>
            <a:endParaRPr lang="en-US" dirty="0"/>
          </a:p>
          <a:p>
            <a:endParaRPr lang="en-US" dirty="0"/>
          </a:p>
        </p:txBody>
      </p:sp>
      <p:sp>
        <p:nvSpPr>
          <p:cNvPr id="3" name="TextBox 2">
            <a:extLst>
              <a:ext uri="{FF2B5EF4-FFF2-40B4-BE49-F238E27FC236}">
                <a16:creationId xmlns:a16="http://schemas.microsoft.com/office/drawing/2014/main" id="{A603E081-E83F-D542-BEA7-303CF1E499BB}"/>
              </a:ext>
            </a:extLst>
          </p:cNvPr>
          <p:cNvSpPr txBox="1"/>
          <p:nvPr/>
        </p:nvSpPr>
        <p:spPr>
          <a:xfrm>
            <a:off x="647513" y="1435100"/>
            <a:ext cx="5573993" cy="3693319"/>
          </a:xfrm>
          <a:prstGeom prst="rect">
            <a:avLst/>
          </a:prstGeom>
          <a:noFill/>
        </p:spPr>
        <p:txBody>
          <a:bodyPr wrap="square" lIns="0" tIns="0" rIns="0" bIns="0" rtlCol="0">
            <a:spAutoFit/>
          </a:bodyPr>
          <a:lstStyle/>
          <a:p>
            <a:pPr marL="457200" indent="-457200">
              <a:buFont typeface="+mj-lt"/>
              <a:buAutoNum type="arabicPeriod"/>
            </a:pPr>
            <a:r>
              <a:rPr lang="en-US" sz="2800" dirty="0"/>
              <a:t>Use Proper Document Structure</a:t>
            </a:r>
          </a:p>
          <a:p>
            <a:pPr marL="457200" indent="-457200">
              <a:buFont typeface="+mj-lt"/>
              <a:buAutoNum type="arabicPeriod"/>
            </a:pPr>
            <a:r>
              <a:rPr lang="en-US" sz="2800" dirty="0"/>
              <a:t>Constantly Validate Your Code!</a:t>
            </a:r>
          </a:p>
          <a:p>
            <a:pPr marL="457200" indent="-457200">
              <a:buFont typeface="+mj-lt"/>
              <a:buAutoNum type="arabicPeriod"/>
            </a:pPr>
            <a:r>
              <a:rPr lang="en-US" sz="2800" dirty="0"/>
              <a:t>Organize HTML Syntax</a:t>
            </a:r>
          </a:p>
          <a:p>
            <a:pPr marL="457200" indent="-457200">
              <a:buFont typeface="+mj-lt"/>
              <a:buAutoNum type="arabicPeriod"/>
            </a:pPr>
            <a:r>
              <a:rPr lang="en-US" sz="2800" dirty="0"/>
              <a:t>Avoid Using Too Many </a:t>
            </a:r>
            <a:r>
              <a:rPr lang="en-US" sz="2800" i="1" dirty="0" err="1"/>
              <a:t>div</a:t>
            </a:r>
            <a:r>
              <a:rPr lang="en-US" sz="2800" dirty="0" err="1"/>
              <a:t>s</a:t>
            </a:r>
            <a:r>
              <a:rPr lang="en-US" sz="2800" dirty="0"/>
              <a:t>!</a:t>
            </a:r>
          </a:p>
          <a:p>
            <a:pPr marL="457200" indent="-457200">
              <a:buFont typeface="+mj-lt"/>
              <a:buAutoNum type="arabicPeriod"/>
            </a:pPr>
            <a:r>
              <a:rPr lang="en-US" sz="2800" dirty="0"/>
              <a:t>Make Use of Semantic Elements</a:t>
            </a:r>
          </a:p>
          <a:p>
            <a:pPr marL="457200" indent="-457200">
              <a:buFont typeface="+mj-lt"/>
              <a:buAutoNum type="arabicPeriod"/>
            </a:pPr>
            <a:r>
              <a:rPr lang="en-US" sz="2800" dirty="0"/>
              <a:t>Keep Your Tag Names Lowercase</a:t>
            </a:r>
          </a:p>
          <a:p>
            <a:pPr marL="457200" indent="-457200">
              <a:buFont typeface="+mj-lt"/>
              <a:buAutoNum type="arabicPeriod"/>
            </a:pPr>
            <a:r>
              <a:rPr lang="en-US" sz="2800" dirty="0"/>
              <a:t>Use </a:t>
            </a:r>
            <a:r>
              <a:rPr lang="en-US" sz="2800" i="1" dirty="0"/>
              <a:t>alt</a:t>
            </a:r>
            <a:r>
              <a:rPr lang="en-US" sz="2800" dirty="0"/>
              <a:t> Attribute With Images</a:t>
            </a:r>
          </a:p>
          <a:p>
            <a:pPr marL="457200" indent="-457200" algn="l">
              <a:buFont typeface="+mj-lt"/>
              <a:buAutoNum type="arabicPeriod"/>
            </a:pPr>
            <a:endParaRPr lang="en-US" sz="4400" dirty="0">
              <a:gradFill>
                <a:gsLst>
                  <a:gs pos="2917">
                    <a:schemeClr val="tx1"/>
                  </a:gs>
                  <a:gs pos="30000">
                    <a:schemeClr val="tx1"/>
                  </a:gs>
                </a:gsLst>
                <a:lin ang="5400000" scaled="0"/>
              </a:gradFill>
            </a:endParaRPr>
          </a:p>
        </p:txBody>
      </p:sp>
      <p:pic>
        <p:nvPicPr>
          <p:cNvPr id="5" name="Picture 4">
            <a:extLst>
              <a:ext uri="{FF2B5EF4-FFF2-40B4-BE49-F238E27FC236}">
                <a16:creationId xmlns:a16="http://schemas.microsoft.com/office/drawing/2014/main" id="{6CEDFD8D-AAA9-E447-9414-9594C2AFF484}"/>
              </a:ext>
            </a:extLst>
          </p:cNvPr>
          <p:cNvPicPr>
            <a:picLocks noChangeAspect="1"/>
          </p:cNvPicPr>
          <p:nvPr/>
        </p:nvPicPr>
        <p:blipFill>
          <a:blip r:embed="rId3"/>
          <a:stretch>
            <a:fillRect/>
          </a:stretch>
        </p:blipFill>
        <p:spPr>
          <a:xfrm>
            <a:off x="6325774" y="1011198"/>
            <a:ext cx="5232400" cy="4102100"/>
          </a:xfrm>
          <a:prstGeom prst="rect">
            <a:avLst/>
          </a:prstGeom>
        </p:spPr>
      </p:pic>
    </p:spTree>
    <p:extLst>
      <p:ext uri="{BB962C8B-B14F-4D97-AF65-F5344CB8AC3E}">
        <p14:creationId xmlns:p14="http://schemas.microsoft.com/office/powerpoint/2010/main" val="260424134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36E6A-73FE-BC4C-98E7-9225A4935970}"/>
              </a:ext>
            </a:extLst>
          </p:cNvPr>
          <p:cNvSpPr>
            <a:spLocks noGrp="1"/>
          </p:cNvSpPr>
          <p:nvPr>
            <p:ph type="title"/>
          </p:nvPr>
        </p:nvSpPr>
        <p:spPr/>
        <p:txBody>
          <a:bodyPr/>
          <a:lstStyle/>
          <a:p>
            <a:r>
              <a:rPr lang="en-US" dirty="0"/>
              <a:t>CSS – Cascading Style Sheets</a:t>
            </a:r>
          </a:p>
        </p:txBody>
      </p:sp>
    </p:spTree>
    <p:extLst>
      <p:ext uri="{BB962C8B-B14F-4D97-AF65-F5344CB8AC3E}">
        <p14:creationId xmlns:p14="http://schemas.microsoft.com/office/powerpoint/2010/main" val="2556175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C07AB-F429-7946-A942-73973FF40AAE}"/>
              </a:ext>
            </a:extLst>
          </p:cNvPr>
          <p:cNvSpPr>
            <a:spLocks noGrp="1"/>
          </p:cNvSpPr>
          <p:nvPr>
            <p:ph type="title"/>
          </p:nvPr>
        </p:nvSpPr>
        <p:spPr>
          <a:xfrm>
            <a:off x="588263" y="457200"/>
            <a:ext cx="11018520" cy="553998"/>
          </a:xfrm>
        </p:spPr>
        <p:txBody>
          <a:bodyPr/>
          <a:lstStyle/>
          <a:p>
            <a:r>
              <a:rPr lang="en-US" dirty="0"/>
              <a:t>CSS Section Overview</a:t>
            </a:r>
          </a:p>
        </p:txBody>
      </p:sp>
      <p:sp>
        <p:nvSpPr>
          <p:cNvPr id="7" name="Content Placeholder 6">
            <a:extLst>
              <a:ext uri="{FF2B5EF4-FFF2-40B4-BE49-F238E27FC236}">
                <a16:creationId xmlns:a16="http://schemas.microsoft.com/office/drawing/2014/main" id="{F76A923E-9A42-EA42-B2AC-7E41DB613927}"/>
              </a:ext>
            </a:extLst>
          </p:cNvPr>
          <p:cNvSpPr>
            <a:spLocks noGrp="1"/>
          </p:cNvSpPr>
          <p:nvPr>
            <p:ph sz="quarter" idx="10"/>
          </p:nvPr>
        </p:nvSpPr>
        <p:spPr>
          <a:xfrm>
            <a:off x="584200" y="1435100"/>
            <a:ext cx="11018838" cy="3385542"/>
          </a:xfrm>
        </p:spPr>
        <p:txBody>
          <a:bodyPr/>
          <a:lstStyle/>
          <a:p>
            <a:r>
              <a:rPr lang="en-US" dirty="0"/>
              <a:t>CSS Selectors: id, class, tag</a:t>
            </a:r>
          </a:p>
          <a:p>
            <a:r>
              <a:rPr lang="en-US" dirty="0"/>
              <a:t>Styling Elements and Text</a:t>
            </a:r>
          </a:p>
          <a:p>
            <a:r>
              <a:rPr lang="en-US" dirty="0"/>
              <a:t>Using the Inspect Tool</a:t>
            </a:r>
          </a:p>
          <a:p>
            <a:r>
              <a:rPr lang="en-US" dirty="0"/>
              <a:t>Display Property and Box Model</a:t>
            </a:r>
          </a:p>
          <a:p>
            <a:r>
              <a:rPr lang="en-US" dirty="0"/>
              <a:t>Plotting Your Blocks</a:t>
            </a:r>
          </a:p>
          <a:p>
            <a:pPr lvl="1"/>
            <a:endParaRPr lang="en-US" dirty="0"/>
          </a:p>
          <a:p>
            <a:endParaRPr lang="en-US" dirty="0"/>
          </a:p>
        </p:txBody>
      </p:sp>
      <p:pic>
        <p:nvPicPr>
          <p:cNvPr id="4" name="Picture 3">
            <a:extLst>
              <a:ext uri="{FF2B5EF4-FFF2-40B4-BE49-F238E27FC236}">
                <a16:creationId xmlns:a16="http://schemas.microsoft.com/office/drawing/2014/main" id="{56B4E167-659A-8F4B-ACBE-1FABC5832511}"/>
              </a:ext>
            </a:extLst>
          </p:cNvPr>
          <p:cNvPicPr>
            <a:picLocks noChangeAspect="1"/>
          </p:cNvPicPr>
          <p:nvPr/>
        </p:nvPicPr>
        <p:blipFill>
          <a:blip r:embed="rId3"/>
          <a:stretch>
            <a:fillRect/>
          </a:stretch>
        </p:blipFill>
        <p:spPr>
          <a:xfrm>
            <a:off x="5541681" y="1435100"/>
            <a:ext cx="4601993" cy="4334435"/>
          </a:xfrm>
          <a:prstGeom prst="rect">
            <a:avLst/>
          </a:prstGeom>
        </p:spPr>
      </p:pic>
    </p:spTree>
    <p:extLst>
      <p:ext uri="{BB962C8B-B14F-4D97-AF65-F5344CB8AC3E}">
        <p14:creationId xmlns:p14="http://schemas.microsoft.com/office/powerpoint/2010/main" val="1371019923"/>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C07AB-F429-7946-A942-73973FF40AAE}"/>
              </a:ext>
            </a:extLst>
          </p:cNvPr>
          <p:cNvSpPr>
            <a:spLocks noGrp="1"/>
          </p:cNvSpPr>
          <p:nvPr>
            <p:ph type="title"/>
          </p:nvPr>
        </p:nvSpPr>
        <p:spPr/>
        <p:txBody>
          <a:bodyPr/>
          <a:lstStyle/>
          <a:p>
            <a:r>
              <a:rPr lang="en-US" dirty="0"/>
              <a:t>CSS Selectors</a:t>
            </a:r>
          </a:p>
        </p:txBody>
      </p:sp>
      <p:sp>
        <p:nvSpPr>
          <p:cNvPr id="7" name="Content Placeholder 6">
            <a:extLst>
              <a:ext uri="{FF2B5EF4-FFF2-40B4-BE49-F238E27FC236}">
                <a16:creationId xmlns:a16="http://schemas.microsoft.com/office/drawing/2014/main" id="{F76A923E-9A42-EA42-B2AC-7E41DB613927}"/>
              </a:ext>
            </a:extLst>
          </p:cNvPr>
          <p:cNvSpPr>
            <a:spLocks noGrp="1"/>
          </p:cNvSpPr>
          <p:nvPr>
            <p:ph sz="quarter" idx="10"/>
          </p:nvPr>
        </p:nvSpPr>
        <p:spPr>
          <a:xfrm>
            <a:off x="584200" y="1435100"/>
            <a:ext cx="11018838" cy="1317284"/>
          </a:xfrm>
        </p:spPr>
        <p:txBody>
          <a:bodyPr/>
          <a:lstStyle/>
          <a:p>
            <a:pPr marL="0" indent="0">
              <a:buNone/>
            </a:pPr>
            <a:endParaRPr lang="en-US" dirty="0"/>
          </a:p>
          <a:p>
            <a:pPr lvl="1"/>
            <a:endParaRPr lang="en-US" dirty="0"/>
          </a:p>
          <a:p>
            <a:endParaRPr lang="en-US" dirty="0"/>
          </a:p>
        </p:txBody>
      </p:sp>
      <p:sp>
        <p:nvSpPr>
          <p:cNvPr id="4" name="TextBox 3">
            <a:extLst>
              <a:ext uri="{FF2B5EF4-FFF2-40B4-BE49-F238E27FC236}">
                <a16:creationId xmlns:a16="http://schemas.microsoft.com/office/drawing/2014/main" id="{384ACA72-5A4F-A54A-BD77-11020CB63ABF}"/>
              </a:ext>
            </a:extLst>
          </p:cNvPr>
          <p:cNvSpPr txBox="1"/>
          <p:nvPr/>
        </p:nvSpPr>
        <p:spPr>
          <a:xfrm>
            <a:off x="584200" y="1435100"/>
            <a:ext cx="5960035" cy="3016210"/>
          </a:xfrm>
          <a:prstGeom prst="rect">
            <a:avLst/>
          </a:prstGeom>
          <a:noFill/>
        </p:spPr>
        <p:txBody>
          <a:bodyPr wrap="square" lIns="0" tIns="0" rIns="0" bIns="0" rtlCol="0">
            <a:spAutoFit/>
          </a:bodyPr>
          <a:lstStyle/>
          <a:p>
            <a:pPr marL="457200" indent="-457200" algn="l">
              <a:buFont typeface="Arial" panose="020B0604020202020204" pitchFamily="34" charset="0"/>
              <a:buChar char="•"/>
            </a:pPr>
            <a:r>
              <a:rPr lang="en-US" sz="2800" dirty="0">
                <a:gradFill>
                  <a:gsLst>
                    <a:gs pos="2917">
                      <a:schemeClr val="tx1"/>
                    </a:gs>
                    <a:gs pos="30000">
                      <a:schemeClr val="tx1"/>
                    </a:gs>
                  </a:gsLst>
                  <a:lin ang="5400000" scaled="0"/>
                </a:gradFill>
              </a:rPr>
              <a:t>Selecting by #, . , &lt;tag&gt; (what’s the difference?)</a:t>
            </a:r>
          </a:p>
          <a:p>
            <a:pPr marL="457200" indent="-457200" algn="l">
              <a:buFont typeface="Arial" panose="020B0604020202020204" pitchFamily="34" charset="0"/>
              <a:buChar char="•"/>
            </a:pPr>
            <a:r>
              <a:rPr lang="en-US" sz="2800" dirty="0">
                <a:gradFill>
                  <a:gsLst>
                    <a:gs pos="2917">
                      <a:schemeClr val="tx1"/>
                    </a:gs>
                    <a:gs pos="30000">
                      <a:schemeClr val="tx1"/>
                    </a:gs>
                  </a:gsLst>
                  <a:lin ang="5400000" scaled="0"/>
                </a:gradFill>
              </a:rPr>
              <a:t>Adding CSS to your webpages</a:t>
            </a:r>
          </a:p>
          <a:p>
            <a:pPr marL="457200" indent="-457200" algn="l">
              <a:buFont typeface="Arial" panose="020B0604020202020204" pitchFamily="34" charset="0"/>
              <a:buChar char="•"/>
            </a:pPr>
            <a:r>
              <a:rPr lang="en-US" sz="2800" dirty="0">
                <a:gradFill>
                  <a:gsLst>
                    <a:gs pos="2917">
                      <a:schemeClr val="tx1"/>
                    </a:gs>
                    <a:gs pos="30000">
                      <a:schemeClr val="tx1"/>
                    </a:gs>
                  </a:gsLst>
                  <a:lin ang="5400000" scaled="0"/>
                </a:gradFill>
              </a:rPr>
              <a:t>CSS Priority/Specificity</a:t>
            </a:r>
          </a:p>
          <a:p>
            <a:pPr marL="457200" indent="-457200" algn="l">
              <a:buFont typeface="Arial" panose="020B0604020202020204" pitchFamily="34" charset="0"/>
              <a:buChar char="•"/>
            </a:pPr>
            <a:r>
              <a:rPr lang="en-US" sz="2800" dirty="0">
                <a:gradFill>
                  <a:gsLst>
                    <a:gs pos="2917">
                      <a:schemeClr val="tx1"/>
                    </a:gs>
                    <a:gs pos="30000">
                      <a:schemeClr val="tx1"/>
                    </a:gs>
                  </a:gsLst>
                  <a:lin ang="5400000" scaled="0"/>
                </a:gradFill>
              </a:rPr>
              <a:t>CSS Resets/Libraries</a:t>
            </a:r>
          </a:p>
          <a:p>
            <a:pPr marL="457200" indent="-457200" algn="l">
              <a:buFont typeface="Arial" panose="020B0604020202020204" pitchFamily="34" charset="0"/>
              <a:buChar char="•"/>
            </a:pPr>
            <a:r>
              <a:rPr lang="en-US" sz="2800" dirty="0">
                <a:gradFill>
                  <a:gsLst>
                    <a:gs pos="2917">
                      <a:schemeClr val="tx1"/>
                    </a:gs>
                    <a:gs pos="30000">
                      <a:schemeClr val="tx1"/>
                    </a:gs>
                  </a:gsLst>
                  <a:lin ang="5400000" scaled="0"/>
                </a:gradFill>
              </a:rPr>
              <a:t>Responsive?</a:t>
            </a:r>
          </a:p>
          <a:p>
            <a:pPr marL="457200" indent="-457200" algn="l">
              <a:buFont typeface="Arial" panose="020B0604020202020204" pitchFamily="34" charset="0"/>
              <a:buChar char="•"/>
            </a:pPr>
            <a:endParaRPr lang="en-US" sz="2800" dirty="0">
              <a:gradFill>
                <a:gsLst>
                  <a:gs pos="2917">
                    <a:schemeClr val="tx1"/>
                  </a:gs>
                  <a:gs pos="30000">
                    <a:schemeClr val="tx1"/>
                  </a:gs>
                </a:gsLst>
                <a:lin ang="5400000" scaled="0"/>
              </a:gradFill>
            </a:endParaRPr>
          </a:p>
        </p:txBody>
      </p:sp>
      <p:pic>
        <p:nvPicPr>
          <p:cNvPr id="6" name="Picture 5">
            <a:extLst>
              <a:ext uri="{FF2B5EF4-FFF2-40B4-BE49-F238E27FC236}">
                <a16:creationId xmlns:a16="http://schemas.microsoft.com/office/drawing/2014/main" id="{26E94150-7DE0-CE45-9C4F-E1AC889C5432}"/>
              </a:ext>
            </a:extLst>
          </p:cNvPr>
          <p:cNvPicPr>
            <a:picLocks noChangeAspect="1"/>
          </p:cNvPicPr>
          <p:nvPr/>
        </p:nvPicPr>
        <p:blipFill>
          <a:blip r:embed="rId3"/>
          <a:stretch>
            <a:fillRect/>
          </a:stretch>
        </p:blipFill>
        <p:spPr>
          <a:xfrm>
            <a:off x="6028036" y="5077056"/>
            <a:ext cx="4686300" cy="800100"/>
          </a:xfrm>
          <a:prstGeom prst="rect">
            <a:avLst/>
          </a:prstGeom>
        </p:spPr>
      </p:pic>
      <p:pic>
        <p:nvPicPr>
          <p:cNvPr id="9" name="Picture 8">
            <a:extLst>
              <a:ext uri="{FF2B5EF4-FFF2-40B4-BE49-F238E27FC236}">
                <a16:creationId xmlns:a16="http://schemas.microsoft.com/office/drawing/2014/main" id="{2A776CF6-B978-9745-BF09-FBC247A71711}"/>
              </a:ext>
            </a:extLst>
          </p:cNvPr>
          <p:cNvPicPr>
            <a:picLocks noChangeAspect="1"/>
          </p:cNvPicPr>
          <p:nvPr/>
        </p:nvPicPr>
        <p:blipFill>
          <a:blip r:embed="rId4"/>
          <a:stretch>
            <a:fillRect/>
          </a:stretch>
        </p:blipFill>
        <p:spPr>
          <a:xfrm>
            <a:off x="901699" y="4673933"/>
            <a:ext cx="4152900" cy="1219200"/>
          </a:xfrm>
          <a:prstGeom prst="rect">
            <a:avLst/>
          </a:prstGeom>
        </p:spPr>
      </p:pic>
      <p:pic>
        <p:nvPicPr>
          <p:cNvPr id="11" name="Picture 10">
            <a:extLst>
              <a:ext uri="{FF2B5EF4-FFF2-40B4-BE49-F238E27FC236}">
                <a16:creationId xmlns:a16="http://schemas.microsoft.com/office/drawing/2014/main" id="{394A48A4-DB5E-AC46-9B07-65C4AE56026D}"/>
              </a:ext>
            </a:extLst>
          </p:cNvPr>
          <p:cNvPicPr>
            <a:picLocks noChangeAspect="1"/>
          </p:cNvPicPr>
          <p:nvPr/>
        </p:nvPicPr>
        <p:blipFill>
          <a:blip r:embed="rId5"/>
          <a:stretch>
            <a:fillRect/>
          </a:stretch>
        </p:blipFill>
        <p:spPr>
          <a:xfrm>
            <a:off x="6028036" y="1212477"/>
            <a:ext cx="5402936" cy="2127230"/>
          </a:xfrm>
          <a:prstGeom prst="rect">
            <a:avLst/>
          </a:prstGeom>
        </p:spPr>
      </p:pic>
      <p:sp>
        <p:nvSpPr>
          <p:cNvPr id="12" name="TextBox 11">
            <a:extLst>
              <a:ext uri="{FF2B5EF4-FFF2-40B4-BE49-F238E27FC236}">
                <a16:creationId xmlns:a16="http://schemas.microsoft.com/office/drawing/2014/main" id="{A20A451D-A772-F544-8007-EBBA8490D97B}"/>
              </a:ext>
            </a:extLst>
          </p:cNvPr>
          <p:cNvSpPr txBox="1"/>
          <p:nvPr/>
        </p:nvSpPr>
        <p:spPr>
          <a:xfrm>
            <a:off x="901699" y="4233247"/>
            <a:ext cx="5325035" cy="307777"/>
          </a:xfrm>
          <a:prstGeom prst="rect">
            <a:avLst/>
          </a:prstGeom>
          <a:noFill/>
        </p:spPr>
        <p:txBody>
          <a:bodyPr wrap="square" lIns="0" tIns="0" rIns="0" bIns="0" rtlCol="0">
            <a:spAutoFit/>
          </a:bodyPr>
          <a:lstStyle/>
          <a:p>
            <a:pPr algn="l"/>
            <a:r>
              <a:rPr lang="en-US" sz="2000" dirty="0">
                <a:gradFill>
                  <a:gsLst>
                    <a:gs pos="2917">
                      <a:schemeClr val="tx1"/>
                    </a:gs>
                    <a:gs pos="30000">
                      <a:schemeClr val="tx1"/>
                    </a:gs>
                  </a:gsLst>
                  <a:lin ang="5400000" scaled="0"/>
                </a:gradFill>
              </a:rPr>
              <a:t>Selecting by id and class</a:t>
            </a:r>
          </a:p>
        </p:txBody>
      </p:sp>
    </p:spTree>
    <p:extLst>
      <p:ext uri="{BB962C8B-B14F-4D97-AF65-F5344CB8AC3E}">
        <p14:creationId xmlns:p14="http://schemas.microsoft.com/office/powerpoint/2010/main" val="1358130592"/>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C07AB-F429-7946-A942-73973FF40AAE}"/>
              </a:ext>
            </a:extLst>
          </p:cNvPr>
          <p:cNvSpPr>
            <a:spLocks noGrp="1"/>
          </p:cNvSpPr>
          <p:nvPr>
            <p:ph type="title"/>
          </p:nvPr>
        </p:nvSpPr>
        <p:spPr/>
        <p:txBody>
          <a:bodyPr/>
          <a:lstStyle/>
          <a:p>
            <a:r>
              <a:rPr lang="en-US" dirty="0"/>
              <a:t>Using The Inspect Element Tool</a:t>
            </a:r>
          </a:p>
        </p:txBody>
      </p:sp>
      <p:sp>
        <p:nvSpPr>
          <p:cNvPr id="7" name="Content Placeholder 6">
            <a:extLst>
              <a:ext uri="{FF2B5EF4-FFF2-40B4-BE49-F238E27FC236}">
                <a16:creationId xmlns:a16="http://schemas.microsoft.com/office/drawing/2014/main" id="{F76A923E-9A42-EA42-B2AC-7E41DB613927}"/>
              </a:ext>
            </a:extLst>
          </p:cNvPr>
          <p:cNvSpPr>
            <a:spLocks noGrp="1"/>
          </p:cNvSpPr>
          <p:nvPr>
            <p:ph sz="quarter" idx="10"/>
          </p:nvPr>
        </p:nvSpPr>
        <p:spPr>
          <a:xfrm>
            <a:off x="584200" y="1435100"/>
            <a:ext cx="11018838" cy="1317284"/>
          </a:xfrm>
        </p:spPr>
        <p:txBody>
          <a:bodyPr/>
          <a:lstStyle/>
          <a:p>
            <a:pPr marL="0" indent="0">
              <a:buNone/>
            </a:pPr>
            <a:endParaRPr lang="en-US" dirty="0"/>
          </a:p>
          <a:p>
            <a:pPr lvl="1"/>
            <a:endParaRPr lang="en-US" dirty="0"/>
          </a:p>
          <a:p>
            <a:endParaRPr lang="en-US" dirty="0"/>
          </a:p>
        </p:txBody>
      </p:sp>
      <p:pic>
        <p:nvPicPr>
          <p:cNvPr id="4" name="Picture 3">
            <a:extLst>
              <a:ext uri="{FF2B5EF4-FFF2-40B4-BE49-F238E27FC236}">
                <a16:creationId xmlns:a16="http://schemas.microsoft.com/office/drawing/2014/main" id="{050F74BB-F6F4-9746-9AC3-2F549D37EB49}"/>
              </a:ext>
            </a:extLst>
          </p:cNvPr>
          <p:cNvPicPr>
            <a:picLocks noChangeAspect="1"/>
          </p:cNvPicPr>
          <p:nvPr/>
        </p:nvPicPr>
        <p:blipFill>
          <a:blip r:embed="rId3"/>
          <a:stretch>
            <a:fillRect/>
          </a:stretch>
        </p:blipFill>
        <p:spPr>
          <a:xfrm>
            <a:off x="2375648" y="1233394"/>
            <a:ext cx="6860395" cy="4742918"/>
          </a:xfrm>
          <a:prstGeom prst="rect">
            <a:avLst/>
          </a:prstGeom>
        </p:spPr>
      </p:pic>
      <p:cxnSp>
        <p:nvCxnSpPr>
          <p:cNvPr id="6" name="Straight Arrow Connector 5">
            <a:extLst>
              <a:ext uri="{FF2B5EF4-FFF2-40B4-BE49-F238E27FC236}">
                <a16:creationId xmlns:a16="http://schemas.microsoft.com/office/drawing/2014/main" id="{260A58A5-7BDD-D04A-9F0C-7E842F6A19A1}"/>
              </a:ext>
            </a:extLst>
          </p:cNvPr>
          <p:cNvCxnSpPr>
            <a:cxnSpLocks/>
          </p:cNvCxnSpPr>
          <p:nvPr/>
        </p:nvCxnSpPr>
        <p:spPr>
          <a:xfrm flipV="1">
            <a:off x="2070847" y="1828801"/>
            <a:ext cx="3926541" cy="1125289"/>
          </a:xfrm>
          <a:prstGeom prst="straightConnector1">
            <a:avLst/>
          </a:prstGeom>
          <a:ln w="88900">
            <a:solidFill>
              <a:srgbClr val="FFFF0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C4A280F-C632-0B4F-BBEE-292F9D944759}"/>
              </a:ext>
            </a:extLst>
          </p:cNvPr>
          <p:cNvCxnSpPr>
            <a:cxnSpLocks/>
          </p:cNvCxnSpPr>
          <p:nvPr/>
        </p:nvCxnSpPr>
        <p:spPr>
          <a:xfrm flipH="1" flipV="1">
            <a:off x="7073153" y="1909482"/>
            <a:ext cx="2588714" cy="1411942"/>
          </a:xfrm>
          <a:prstGeom prst="straightConnector1">
            <a:avLst/>
          </a:prstGeom>
          <a:ln w="88900">
            <a:solidFill>
              <a:srgbClr val="FFFF0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5B69954A-8A12-BC41-8AF0-9BA75D3311E3}"/>
              </a:ext>
            </a:extLst>
          </p:cNvPr>
          <p:cNvSpPr txBox="1"/>
          <p:nvPr/>
        </p:nvSpPr>
        <p:spPr>
          <a:xfrm>
            <a:off x="768256" y="2752384"/>
            <a:ext cx="1181568" cy="923330"/>
          </a:xfrm>
          <a:prstGeom prst="rect">
            <a:avLst/>
          </a:prstGeom>
          <a:noFill/>
        </p:spPr>
        <p:txBody>
          <a:bodyPr wrap="square" lIns="0" tIns="0" rIns="0" bIns="0" rtlCol="0">
            <a:spAutoFit/>
          </a:bodyPr>
          <a:lstStyle/>
          <a:p>
            <a:pPr algn="l"/>
            <a:r>
              <a:rPr lang="en-US" sz="2000" dirty="0">
                <a:gradFill>
                  <a:gsLst>
                    <a:gs pos="2917">
                      <a:schemeClr val="tx1"/>
                    </a:gs>
                    <a:gs pos="30000">
                      <a:schemeClr val="tx1"/>
                    </a:gs>
                  </a:gsLst>
                  <a:lin ang="5400000" scaled="0"/>
                </a:gradFill>
              </a:rPr>
              <a:t>Select individual elements</a:t>
            </a:r>
          </a:p>
        </p:txBody>
      </p:sp>
      <p:sp>
        <p:nvSpPr>
          <p:cNvPr id="13" name="TextBox 12">
            <a:extLst>
              <a:ext uri="{FF2B5EF4-FFF2-40B4-BE49-F238E27FC236}">
                <a16:creationId xmlns:a16="http://schemas.microsoft.com/office/drawing/2014/main" id="{B102E280-286B-4742-BCC7-FE85954E12CB}"/>
              </a:ext>
            </a:extLst>
          </p:cNvPr>
          <p:cNvSpPr txBox="1"/>
          <p:nvPr/>
        </p:nvSpPr>
        <p:spPr>
          <a:xfrm>
            <a:off x="9540844" y="3604853"/>
            <a:ext cx="1987831" cy="923330"/>
          </a:xfrm>
          <a:prstGeom prst="rect">
            <a:avLst/>
          </a:prstGeom>
          <a:noFill/>
        </p:spPr>
        <p:txBody>
          <a:bodyPr wrap="square" lIns="0" tIns="0" rIns="0" bIns="0" rtlCol="0">
            <a:spAutoFit/>
          </a:bodyPr>
          <a:lstStyle/>
          <a:p>
            <a:pPr algn="l"/>
            <a:r>
              <a:rPr lang="en-US" sz="2000" dirty="0">
                <a:gradFill>
                  <a:gsLst>
                    <a:gs pos="2917">
                      <a:schemeClr val="tx1"/>
                    </a:gs>
                    <a:gs pos="30000">
                      <a:schemeClr val="tx1"/>
                    </a:gs>
                  </a:gsLst>
                  <a:lin ang="5400000" scaled="0"/>
                </a:gradFill>
              </a:rPr>
              <a:t>You can run JavaScript code in the console here.</a:t>
            </a:r>
          </a:p>
        </p:txBody>
      </p:sp>
    </p:spTree>
    <p:extLst>
      <p:ext uri="{BB962C8B-B14F-4D97-AF65-F5344CB8AC3E}">
        <p14:creationId xmlns:p14="http://schemas.microsoft.com/office/powerpoint/2010/main" val="2235400959"/>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A72B4-F9AD-E040-9BB4-3B993F0053B9}"/>
              </a:ext>
            </a:extLst>
          </p:cNvPr>
          <p:cNvSpPr>
            <a:spLocks noGrp="1"/>
          </p:cNvSpPr>
          <p:nvPr>
            <p:ph type="title"/>
          </p:nvPr>
        </p:nvSpPr>
        <p:spPr/>
        <p:txBody>
          <a:bodyPr/>
          <a:lstStyle/>
          <a:p>
            <a:r>
              <a:rPr lang="en-US" dirty="0"/>
              <a:t>The Display Property</a:t>
            </a:r>
          </a:p>
        </p:txBody>
      </p:sp>
      <p:sp>
        <p:nvSpPr>
          <p:cNvPr id="3" name="Content Placeholder 2">
            <a:extLst>
              <a:ext uri="{FF2B5EF4-FFF2-40B4-BE49-F238E27FC236}">
                <a16:creationId xmlns:a16="http://schemas.microsoft.com/office/drawing/2014/main" id="{175DB450-D421-964B-9576-410C15CC7245}"/>
              </a:ext>
            </a:extLst>
          </p:cNvPr>
          <p:cNvSpPr>
            <a:spLocks noGrp="1"/>
          </p:cNvSpPr>
          <p:nvPr>
            <p:ph sz="quarter" idx="10"/>
          </p:nvPr>
        </p:nvSpPr>
        <p:spPr>
          <a:xfrm>
            <a:off x="584200" y="1435099"/>
            <a:ext cx="3517152" cy="3405841"/>
          </a:xfrm>
        </p:spPr>
        <p:txBody>
          <a:bodyPr/>
          <a:lstStyle/>
          <a:p>
            <a:r>
              <a:rPr lang="en-US" dirty="0"/>
              <a:t>The display property specifies the display behavior (the type of rendering box) of an element.</a:t>
            </a:r>
          </a:p>
          <a:p>
            <a:pPr lvl="1"/>
            <a:r>
              <a:rPr lang="en-US" dirty="0"/>
              <a:t>Inline</a:t>
            </a:r>
          </a:p>
          <a:p>
            <a:pPr lvl="1"/>
            <a:r>
              <a:rPr lang="en-US" dirty="0"/>
              <a:t>Block</a:t>
            </a:r>
          </a:p>
          <a:p>
            <a:pPr lvl="1"/>
            <a:r>
              <a:rPr lang="en-US" dirty="0"/>
              <a:t>Flex</a:t>
            </a:r>
          </a:p>
          <a:p>
            <a:pPr lvl="1"/>
            <a:r>
              <a:rPr lang="en-US" dirty="0"/>
              <a:t>Grid</a:t>
            </a:r>
          </a:p>
          <a:p>
            <a:pPr lvl="1"/>
            <a:endParaRPr lang="en-US" dirty="0"/>
          </a:p>
          <a:p>
            <a:endParaRPr lang="en-US" dirty="0"/>
          </a:p>
        </p:txBody>
      </p:sp>
      <p:pic>
        <p:nvPicPr>
          <p:cNvPr id="12" name="Picture 11">
            <a:extLst>
              <a:ext uri="{FF2B5EF4-FFF2-40B4-BE49-F238E27FC236}">
                <a16:creationId xmlns:a16="http://schemas.microsoft.com/office/drawing/2014/main" id="{E9D5E869-2D25-F94B-A5C4-88983339AEFE}"/>
              </a:ext>
            </a:extLst>
          </p:cNvPr>
          <p:cNvPicPr>
            <a:picLocks noChangeAspect="1"/>
          </p:cNvPicPr>
          <p:nvPr/>
        </p:nvPicPr>
        <p:blipFill>
          <a:blip r:embed="rId3"/>
          <a:stretch>
            <a:fillRect/>
          </a:stretch>
        </p:blipFill>
        <p:spPr>
          <a:xfrm>
            <a:off x="3952781" y="1504576"/>
            <a:ext cx="7656607" cy="4361493"/>
          </a:xfrm>
          <a:prstGeom prst="rect">
            <a:avLst/>
          </a:prstGeom>
        </p:spPr>
      </p:pic>
      <p:cxnSp>
        <p:nvCxnSpPr>
          <p:cNvPr id="14" name="Straight Arrow Connector 13">
            <a:extLst>
              <a:ext uri="{FF2B5EF4-FFF2-40B4-BE49-F238E27FC236}">
                <a16:creationId xmlns:a16="http://schemas.microsoft.com/office/drawing/2014/main" id="{5442AF1C-F3DE-9B49-A2F4-97292952C5CB}"/>
              </a:ext>
            </a:extLst>
          </p:cNvPr>
          <p:cNvCxnSpPr>
            <a:cxnSpLocks/>
          </p:cNvCxnSpPr>
          <p:nvPr/>
        </p:nvCxnSpPr>
        <p:spPr>
          <a:xfrm flipV="1">
            <a:off x="1637133" y="3307976"/>
            <a:ext cx="3002102" cy="122368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8C60D660-A28E-A14B-8926-622D0D6CDE10}"/>
              </a:ext>
            </a:extLst>
          </p:cNvPr>
          <p:cNvCxnSpPr>
            <a:cxnSpLocks/>
          </p:cNvCxnSpPr>
          <p:nvPr/>
        </p:nvCxnSpPr>
        <p:spPr>
          <a:xfrm flipV="1">
            <a:off x="1788459" y="2453342"/>
            <a:ext cx="2487706" cy="1674905"/>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7E42EC7D-9A40-5C46-8759-F7008BE1FA86}"/>
              </a:ext>
            </a:extLst>
          </p:cNvPr>
          <p:cNvCxnSpPr>
            <a:cxnSpLocks/>
          </p:cNvCxnSpPr>
          <p:nvPr/>
        </p:nvCxnSpPr>
        <p:spPr>
          <a:xfrm flipV="1">
            <a:off x="1637133" y="3307976"/>
            <a:ext cx="4306467" cy="122368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ED1F520C-EF88-6343-AE90-E1198E27126D}"/>
              </a:ext>
            </a:extLst>
          </p:cNvPr>
          <p:cNvCxnSpPr>
            <a:cxnSpLocks/>
          </p:cNvCxnSpPr>
          <p:nvPr/>
        </p:nvCxnSpPr>
        <p:spPr>
          <a:xfrm flipV="1">
            <a:off x="1637133" y="3402106"/>
            <a:ext cx="5832800" cy="112955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F7521275-0114-F64C-99FB-C9036C33F079}"/>
              </a:ext>
            </a:extLst>
          </p:cNvPr>
          <p:cNvSpPr txBox="1"/>
          <p:nvPr/>
        </p:nvSpPr>
        <p:spPr>
          <a:xfrm>
            <a:off x="584229" y="5913885"/>
            <a:ext cx="5513294" cy="307777"/>
          </a:xfrm>
          <a:prstGeom prst="rect">
            <a:avLst/>
          </a:prstGeom>
          <a:noFill/>
        </p:spPr>
        <p:txBody>
          <a:bodyPr wrap="square" lIns="0" tIns="0" rIns="0" bIns="0" rtlCol="0">
            <a:spAutoFit/>
          </a:bodyPr>
          <a:lstStyle/>
          <a:p>
            <a:r>
              <a:rPr lang="en-US" sz="2000" dirty="0">
                <a:gradFill>
                  <a:gsLst>
                    <a:gs pos="2917">
                      <a:schemeClr val="tx1"/>
                    </a:gs>
                    <a:gs pos="30000">
                      <a:schemeClr val="tx1"/>
                    </a:gs>
                  </a:gsLst>
                  <a:lin ang="5400000" scaled="0"/>
                </a:gradFill>
                <a:hlinkClick r:id="rId4"/>
              </a:rPr>
              <a:t>Click here to play with the code.</a:t>
            </a:r>
            <a:endParaRPr lang="en-US" sz="20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599184563"/>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17B41-75F6-0E4D-A7DF-BF5A69334CC2}"/>
              </a:ext>
            </a:extLst>
          </p:cNvPr>
          <p:cNvSpPr>
            <a:spLocks noGrp="1"/>
          </p:cNvSpPr>
          <p:nvPr>
            <p:ph type="title"/>
          </p:nvPr>
        </p:nvSpPr>
        <p:spPr/>
        <p:txBody>
          <a:bodyPr/>
          <a:lstStyle/>
          <a:p>
            <a:r>
              <a:rPr lang="en-US" dirty="0"/>
              <a:t>Box Model</a:t>
            </a:r>
          </a:p>
        </p:txBody>
      </p:sp>
      <p:pic>
        <p:nvPicPr>
          <p:cNvPr id="9" name="Content Placeholder 8">
            <a:extLst>
              <a:ext uri="{FF2B5EF4-FFF2-40B4-BE49-F238E27FC236}">
                <a16:creationId xmlns:a16="http://schemas.microsoft.com/office/drawing/2014/main" id="{DE323A1C-FC34-3F4A-B263-C1E8687CAEFA}"/>
              </a:ext>
            </a:extLst>
          </p:cNvPr>
          <p:cNvPicPr>
            <a:picLocks noGrp="1" noChangeAspect="1"/>
          </p:cNvPicPr>
          <p:nvPr>
            <p:ph sz="quarter" idx="10"/>
          </p:nvPr>
        </p:nvPicPr>
        <p:blipFill>
          <a:blip r:embed="rId3"/>
          <a:stretch>
            <a:fillRect/>
          </a:stretch>
        </p:blipFill>
        <p:spPr>
          <a:xfrm>
            <a:off x="540865" y="1287182"/>
            <a:ext cx="5731942" cy="4833938"/>
          </a:xfrm>
        </p:spPr>
      </p:pic>
      <p:grpSp>
        <p:nvGrpSpPr>
          <p:cNvPr id="7" name="Group 6">
            <a:extLst>
              <a:ext uri="{FF2B5EF4-FFF2-40B4-BE49-F238E27FC236}">
                <a16:creationId xmlns:a16="http://schemas.microsoft.com/office/drawing/2014/main" id="{6526C346-294C-1046-B98A-5E851298DE21}"/>
              </a:ext>
            </a:extLst>
          </p:cNvPr>
          <p:cNvGrpSpPr/>
          <p:nvPr/>
        </p:nvGrpSpPr>
        <p:grpSpPr>
          <a:xfrm>
            <a:off x="6443242" y="849313"/>
            <a:ext cx="4970264" cy="4410635"/>
            <a:chOff x="4648306" y="2153678"/>
            <a:chExt cx="4970264" cy="4410635"/>
          </a:xfrm>
        </p:grpSpPr>
        <p:pic>
          <p:nvPicPr>
            <p:cNvPr id="4" name="Picture 3">
              <a:extLst>
                <a:ext uri="{FF2B5EF4-FFF2-40B4-BE49-F238E27FC236}">
                  <a16:creationId xmlns:a16="http://schemas.microsoft.com/office/drawing/2014/main" id="{03DB99F6-A2E7-4941-9457-4E11888B30DD}"/>
                </a:ext>
              </a:extLst>
            </p:cNvPr>
            <p:cNvPicPr>
              <a:picLocks noChangeAspect="1"/>
            </p:cNvPicPr>
            <p:nvPr/>
          </p:nvPicPr>
          <p:blipFill>
            <a:blip r:embed="rId4"/>
            <a:stretch>
              <a:fillRect/>
            </a:stretch>
          </p:blipFill>
          <p:spPr>
            <a:xfrm>
              <a:off x="6557789" y="2153678"/>
              <a:ext cx="3060781" cy="4410635"/>
            </a:xfrm>
            <a:prstGeom prst="rect">
              <a:avLst/>
            </a:prstGeom>
          </p:spPr>
        </p:pic>
        <p:sp>
          <p:nvSpPr>
            <p:cNvPr id="5" name="TextBox 4">
              <a:extLst>
                <a:ext uri="{FF2B5EF4-FFF2-40B4-BE49-F238E27FC236}">
                  <a16:creationId xmlns:a16="http://schemas.microsoft.com/office/drawing/2014/main" id="{68814C0A-0AE7-0242-8AEA-E041F588540D}"/>
                </a:ext>
              </a:extLst>
            </p:cNvPr>
            <p:cNvSpPr txBox="1"/>
            <p:nvPr/>
          </p:nvSpPr>
          <p:spPr>
            <a:xfrm>
              <a:off x="4648306" y="4803612"/>
              <a:ext cx="2259106" cy="615553"/>
            </a:xfrm>
            <a:prstGeom prst="rect">
              <a:avLst/>
            </a:prstGeom>
            <a:noFill/>
          </p:spPr>
          <p:txBody>
            <a:bodyPr wrap="square" lIns="0" tIns="0" rIns="0" bIns="0" rtlCol="0">
              <a:spAutoFit/>
            </a:bodyPr>
            <a:lstStyle/>
            <a:p>
              <a:pPr algn="l"/>
              <a:r>
                <a:rPr lang="en-US" sz="2000" dirty="0">
                  <a:gradFill>
                    <a:gsLst>
                      <a:gs pos="2917">
                        <a:schemeClr val="tx1"/>
                      </a:gs>
                      <a:gs pos="30000">
                        <a:schemeClr val="tx1"/>
                      </a:gs>
                    </a:gsLst>
                    <a:lin ang="5400000" scaled="0"/>
                  </a:gradFill>
                </a:rPr>
                <a:t>Box Model</a:t>
              </a:r>
            </a:p>
            <a:p>
              <a:pPr algn="l"/>
              <a:r>
                <a:rPr lang="en-US" sz="2000" dirty="0">
                  <a:gradFill>
                    <a:gsLst>
                      <a:gs pos="2917">
                        <a:schemeClr val="tx1"/>
                      </a:gs>
                      <a:gs pos="30000">
                        <a:schemeClr val="tx1"/>
                      </a:gs>
                    </a:gsLst>
                    <a:lin ang="5400000" scaled="0"/>
                  </a:gradFill>
                </a:rPr>
                <a:t>In Inspect Element</a:t>
              </a:r>
            </a:p>
          </p:txBody>
        </p:sp>
        <p:cxnSp>
          <p:nvCxnSpPr>
            <p:cNvPr id="6" name="Straight Arrow Connector 5">
              <a:extLst>
                <a:ext uri="{FF2B5EF4-FFF2-40B4-BE49-F238E27FC236}">
                  <a16:creationId xmlns:a16="http://schemas.microsoft.com/office/drawing/2014/main" id="{C7BD0174-BD0D-C444-930E-890BFA070461}"/>
                </a:ext>
              </a:extLst>
            </p:cNvPr>
            <p:cNvCxnSpPr>
              <a:cxnSpLocks/>
            </p:cNvCxnSpPr>
            <p:nvPr/>
          </p:nvCxnSpPr>
          <p:spPr>
            <a:xfrm>
              <a:off x="6071593" y="5008516"/>
              <a:ext cx="2440395" cy="410650"/>
            </a:xfrm>
            <a:prstGeom prst="straightConnector1">
              <a:avLst/>
            </a:prstGeom>
            <a:ln w="88900">
              <a:solidFill>
                <a:srgbClr val="FFFF00"/>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23265088"/>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DF4BB-215D-624E-976F-F4A6A1846DE8}"/>
              </a:ext>
            </a:extLst>
          </p:cNvPr>
          <p:cNvSpPr>
            <a:spLocks noGrp="1"/>
          </p:cNvSpPr>
          <p:nvPr>
            <p:ph type="title"/>
          </p:nvPr>
        </p:nvSpPr>
        <p:spPr/>
        <p:txBody>
          <a:bodyPr/>
          <a:lstStyle/>
          <a:p>
            <a:r>
              <a:rPr lang="en-US" dirty="0"/>
              <a:t>Plotting Your Blocks</a:t>
            </a:r>
          </a:p>
        </p:txBody>
      </p:sp>
      <p:pic>
        <p:nvPicPr>
          <p:cNvPr id="5" name="Content Placeholder 4">
            <a:extLst>
              <a:ext uri="{FF2B5EF4-FFF2-40B4-BE49-F238E27FC236}">
                <a16:creationId xmlns:a16="http://schemas.microsoft.com/office/drawing/2014/main" id="{A218D56D-4A02-3940-AFA3-72BADD256F6D}"/>
              </a:ext>
            </a:extLst>
          </p:cNvPr>
          <p:cNvPicPr>
            <a:picLocks noGrp="1" noChangeAspect="1"/>
          </p:cNvPicPr>
          <p:nvPr>
            <p:ph sz="quarter" idx="10"/>
          </p:nvPr>
        </p:nvPicPr>
        <p:blipFill>
          <a:blip r:embed="rId3"/>
          <a:stretch>
            <a:fillRect/>
          </a:stretch>
        </p:blipFill>
        <p:spPr>
          <a:xfrm>
            <a:off x="2308081" y="1435100"/>
            <a:ext cx="7571076" cy="4833938"/>
          </a:xfrm>
        </p:spPr>
      </p:pic>
    </p:spTree>
    <p:extLst>
      <p:ext uri="{BB962C8B-B14F-4D97-AF65-F5344CB8AC3E}">
        <p14:creationId xmlns:p14="http://schemas.microsoft.com/office/powerpoint/2010/main" val="233971147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4200" y="2979778"/>
            <a:ext cx="4140200" cy="553998"/>
          </a:xfrm>
        </p:spPr>
        <p:txBody>
          <a:bodyPr/>
          <a:lstStyle/>
          <a:p>
            <a:r>
              <a:rPr lang="en-US" dirty="0"/>
              <a:t>Presenter’s Name</a:t>
            </a:r>
          </a:p>
        </p:txBody>
      </p:sp>
      <p:sp>
        <p:nvSpPr>
          <p:cNvPr id="5" name="Text Placeholder 4"/>
          <p:cNvSpPr>
            <a:spLocks noGrp="1"/>
          </p:cNvSpPr>
          <p:nvPr>
            <p:ph type="body" sz="quarter" idx="12"/>
          </p:nvPr>
        </p:nvSpPr>
        <p:spPr>
          <a:xfrm>
            <a:off x="584199" y="3962400"/>
            <a:ext cx="6804153" cy="677108"/>
          </a:xfrm>
        </p:spPr>
        <p:txBody>
          <a:bodyPr/>
          <a:lstStyle/>
          <a:p>
            <a:r>
              <a:rPr lang="en-US" dirty="0"/>
              <a:t>Title goes here</a:t>
            </a:r>
          </a:p>
          <a:p>
            <a:endParaRPr lang="en-US" dirty="0"/>
          </a:p>
        </p:txBody>
      </p:sp>
    </p:spTree>
    <p:extLst>
      <p:ext uri="{BB962C8B-B14F-4D97-AF65-F5344CB8AC3E}">
        <p14:creationId xmlns:p14="http://schemas.microsoft.com/office/powerpoint/2010/main" val="2130344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36E6A-73FE-BC4C-98E7-9225A4935970}"/>
              </a:ext>
            </a:extLst>
          </p:cNvPr>
          <p:cNvSpPr>
            <a:spLocks noGrp="1"/>
          </p:cNvSpPr>
          <p:nvPr>
            <p:ph type="title"/>
          </p:nvPr>
        </p:nvSpPr>
        <p:spPr>
          <a:xfrm>
            <a:off x="584200" y="2372336"/>
            <a:ext cx="9144000" cy="2277547"/>
          </a:xfrm>
        </p:spPr>
        <p:txBody>
          <a:bodyPr/>
          <a:lstStyle/>
          <a:p>
            <a:r>
              <a:rPr lang="en-US" sz="3200" dirty="0"/>
              <a:t>Please take a moment to complete this survey. </a:t>
            </a:r>
            <a:br>
              <a:rPr lang="en-US" dirty="0"/>
            </a:br>
            <a:br>
              <a:rPr lang="en-US" dirty="0"/>
            </a:br>
            <a:r>
              <a:rPr lang="en-US" sz="4400" dirty="0"/>
              <a:t>Survey: </a:t>
            </a:r>
            <a:r>
              <a:rPr lang="en-US" sz="4400" dirty="0">
                <a:hlinkClick r:id="rId3"/>
              </a:rPr>
              <a:t>https://aka.ms/ReactorFeedback</a:t>
            </a:r>
            <a:br>
              <a:rPr lang="en-US" dirty="0"/>
            </a:br>
            <a:endParaRPr lang="en-US" dirty="0"/>
          </a:p>
        </p:txBody>
      </p:sp>
    </p:spTree>
    <p:extLst>
      <p:ext uri="{BB962C8B-B14F-4D97-AF65-F5344CB8AC3E}">
        <p14:creationId xmlns:p14="http://schemas.microsoft.com/office/powerpoint/2010/main" val="536847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36E6A-73FE-BC4C-98E7-9225A4935970}"/>
              </a:ext>
            </a:extLst>
          </p:cNvPr>
          <p:cNvSpPr>
            <a:spLocks noGrp="1"/>
          </p:cNvSpPr>
          <p:nvPr>
            <p:ph type="title"/>
          </p:nvPr>
        </p:nvSpPr>
        <p:spPr/>
        <p:txBody>
          <a:bodyPr/>
          <a:lstStyle/>
          <a:p>
            <a:r>
              <a:rPr lang="en-US"/>
              <a:t>Capstone project</a:t>
            </a:r>
          </a:p>
        </p:txBody>
      </p:sp>
    </p:spTree>
    <p:extLst>
      <p:ext uri="{BB962C8B-B14F-4D97-AF65-F5344CB8AC3E}">
        <p14:creationId xmlns:p14="http://schemas.microsoft.com/office/powerpoint/2010/main" val="805237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C07AB-F429-7946-A942-73973FF40AAE}"/>
              </a:ext>
            </a:extLst>
          </p:cNvPr>
          <p:cNvSpPr>
            <a:spLocks noGrp="1"/>
          </p:cNvSpPr>
          <p:nvPr>
            <p:ph type="title"/>
          </p:nvPr>
        </p:nvSpPr>
        <p:spPr/>
        <p:txBody>
          <a:bodyPr/>
          <a:lstStyle/>
          <a:p>
            <a:r>
              <a:rPr lang="en-US" dirty="0"/>
              <a:t>Capstone Project</a:t>
            </a:r>
          </a:p>
        </p:txBody>
      </p:sp>
      <p:sp>
        <p:nvSpPr>
          <p:cNvPr id="7" name="Content Placeholder 6">
            <a:extLst>
              <a:ext uri="{FF2B5EF4-FFF2-40B4-BE49-F238E27FC236}">
                <a16:creationId xmlns:a16="http://schemas.microsoft.com/office/drawing/2014/main" id="{F76A923E-9A42-EA42-B2AC-7E41DB613927}"/>
              </a:ext>
            </a:extLst>
          </p:cNvPr>
          <p:cNvSpPr>
            <a:spLocks noGrp="1"/>
          </p:cNvSpPr>
          <p:nvPr>
            <p:ph sz="quarter" idx="10"/>
          </p:nvPr>
        </p:nvSpPr>
        <p:spPr>
          <a:xfrm>
            <a:off x="584200" y="1435100"/>
            <a:ext cx="11018838" cy="1317284"/>
          </a:xfrm>
        </p:spPr>
        <p:txBody>
          <a:bodyPr/>
          <a:lstStyle/>
          <a:p>
            <a:pPr marL="0" indent="0">
              <a:buNone/>
            </a:pPr>
            <a:endParaRPr lang="en-US" dirty="0"/>
          </a:p>
          <a:p>
            <a:pPr lvl="1"/>
            <a:endParaRPr lang="en-US" dirty="0"/>
          </a:p>
          <a:p>
            <a:endParaRPr lang="en-US" dirty="0"/>
          </a:p>
        </p:txBody>
      </p:sp>
      <p:pic>
        <p:nvPicPr>
          <p:cNvPr id="4" name="Picture 3">
            <a:extLst>
              <a:ext uri="{FF2B5EF4-FFF2-40B4-BE49-F238E27FC236}">
                <a16:creationId xmlns:a16="http://schemas.microsoft.com/office/drawing/2014/main" id="{7F011679-9DE4-CE4F-B536-57ADABB10971}"/>
              </a:ext>
            </a:extLst>
          </p:cNvPr>
          <p:cNvPicPr>
            <a:picLocks noChangeAspect="1"/>
          </p:cNvPicPr>
          <p:nvPr/>
        </p:nvPicPr>
        <p:blipFill>
          <a:blip r:embed="rId3"/>
          <a:stretch>
            <a:fillRect/>
          </a:stretch>
        </p:blipFill>
        <p:spPr>
          <a:xfrm>
            <a:off x="1666816" y="1562100"/>
            <a:ext cx="8853605" cy="4526002"/>
          </a:xfrm>
          <a:prstGeom prst="rect">
            <a:avLst/>
          </a:prstGeom>
        </p:spPr>
      </p:pic>
    </p:spTree>
    <p:extLst>
      <p:ext uri="{BB962C8B-B14F-4D97-AF65-F5344CB8AC3E}">
        <p14:creationId xmlns:p14="http://schemas.microsoft.com/office/powerpoint/2010/main" val="433862728"/>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C07AB-F429-7946-A942-73973FF40AAE}"/>
              </a:ext>
            </a:extLst>
          </p:cNvPr>
          <p:cNvSpPr>
            <a:spLocks noGrp="1"/>
          </p:cNvSpPr>
          <p:nvPr>
            <p:ph type="title"/>
          </p:nvPr>
        </p:nvSpPr>
        <p:spPr>
          <a:xfrm>
            <a:off x="584200" y="2019300"/>
            <a:ext cx="11018520" cy="2215991"/>
          </a:xfrm>
        </p:spPr>
        <p:txBody>
          <a:bodyPr/>
          <a:lstStyle/>
          <a:p>
            <a:pPr algn="ctr"/>
            <a:r>
              <a:rPr lang="en-US" dirty="0"/>
              <a:t>Share your portfolio sites!</a:t>
            </a:r>
            <a:br>
              <a:rPr lang="en-US" dirty="0"/>
            </a:br>
            <a:br>
              <a:rPr lang="en-US" dirty="0"/>
            </a:br>
            <a:br>
              <a:rPr lang="en-US" dirty="0"/>
            </a:br>
            <a:r>
              <a:rPr lang="en-US" dirty="0"/>
              <a:t>Questions?</a:t>
            </a:r>
          </a:p>
        </p:txBody>
      </p:sp>
      <p:sp>
        <p:nvSpPr>
          <p:cNvPr id="7" name="Content Placeholder 6">
            <a:extLst>
              <a:ext uri="{FF2B5EF4-FFF2-40B4-BE49-F238E27FC236}">
                <a16:creationId xmlns:a16="http://schemas.microsoft.com/office/drawing/2014/main" id="{F76A923E-9A42-EA42-B2AC-7E41DB613927}"/>
              </a:ext>
            </a:extLst>
          </p:cNvPr>
          <p:cNvSpPr>
            <a:spLocks noGrp="1"/>
          </p:cNvSpPr>
          <p:nvPr>
            <p:ph sz="quarter" idx="10"/>
          </p:nvPr>
        </p:nvSpPr>
        <p:spPr>
          <a:xfrm>
            <a:off x="584200" y="1435100"/>
            <a:ext cx="11018838" cy="1317284"/>
          </a:xfrm>
        </p:spPr>
        <p:txBody>
          <a:bodyPr/>
          <a:lstStyle/>
          <a:p>
            <a:pPr marL="0" indent="0">
              <a:buNone/>
            </a:pPr>
            <a:endParaRPr lang="en-US" dirty="0"/>
          </a:p>
          <a:p>
            <a:pPr lvl="1"/>
            <a:endParaRPr lang="en-US" dirty="0"/>
          </a:p>
          <a:p>
            <a:endParaRPr lang="en-US" dirty="0"/>
          </a:p>
        </p:txBody>
      </p:sp>
    </p:spTree>
    <p:extLst>
      <p:ext uri="{BB962C8B-B14F-4D97-AF65-F5344CB8AC3E}">
        <p14:creationId xmlns:p14="http://schemas.microsoft.com/office/powerpoint/2010/main" val="2691488715"/>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D145F-0A6D-7A4D-8850-93D0332A96E6}"/>
              </a:ext>
            </a:extLst>
          </p:cNvPr>
          <p:cNvSpPr>
            <a:spLocks noGrp="1"/>
          </p:cNvSpPr>
          <p:nvPr>
            <p:ph type="title"/>
          </p:nvPr>
        </p:nvSpPr>
        <p:spPr>
          <a:xfrm>
            <a:off x="584200" y="3429000"/>
            <a:ext cx="10133106" cy="553998"/>
          </a:xfrm>
        </p:spPr>
        <p:txBody>
          <a:bodyPr/>
          <a:lstStyle/>
          <a:p>
            <a:r>
              <a:rPr lang="en-US" dirty="0"/>
              <a:t>Additional Learning Resources and Next Steps</a:t>
            </a:r>
          </a:p>
        </p:txBody>
      </p:sp>
    </p:spTree>
    <p:extLst>
      <p:ext uri="{BB962C8B-B14F-4D97-AF65-F5344CB8AC3E}">
        <p14:creationId xmlns:p14="http://schemas.microsoft.com/office/powerpoint/2010/main" val="2354064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8263" y="457200"/>
            <a:ext cx="11018520" cy="553998"/>
          </a:xfrm>
        </p:spPr>
        <p:txBody>
          <a:bodyPr/>
          <a:lstStyle/>
          <a:p>
            <a:r>
              <a:rPr lang="en-US" dirty="0"/>
              <a:t>Free Azure for your next experiment…</a:t>
            </a:r>
          </a:p>
        </p:txBody>
      </p:sp>
      <p:pic>
        <p:nvPicPr>
          <p:cNvPr id="4098" name="Picture 2">
            <a:extLst>
              <a:ext uri="{FF2B5EF4-FFF2-40B4-BE49-F238E27FC236}">
                <a16:creationId xmlns:a16="http://schemas.microsoft.com/office/drawing/2014/main" id="{CD09C2D0-D752-4926-9781-6E77F81B2167}"/>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2619375" y="1371600"/>
            <a:ext cx="6953250" cy="41148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FDFCF584-FF38-4647-8AD6-EBC5163B0568}"/>
              </a:ext>
            </a:extLst>
          </p:cNvPr>
          <p:cNvSpPr/>
          <p:nvPr/>
        </p:nvSpPr>
        <p:spPr>
          <a:xfrm>
            <a:off x="2961722" y="5651364"/>
            <a:ext cx="8468279" cy="1498872"/>
          </a:xfrm>
          <a:prstGeom prst="rect">
            <a:avLst/>
          </a:prstGeom>
        </p:spPr>
        <p:txBody>
          <a:bodyPr wrap="square">
            <a:spAutoFit/>
          </a:bodyPr>
          <a:lstStyle/>
          <a:p>
            <a:pPr lvl="0">
              <a:lnSpc>
                <a:spcPct val="90000"/>
              </a:lnSpc>
              <a:spcAft>
                <a:spcPts val="333"/>
              </a:spcAft>
              <a:defRPr/>
            </a:pPr>
            <a:r>
              <a:rPr lang="en-US" sz="3200">
                <a:hlinkClick r:id="rId4"/>
              </a:rPr>
              <a:t>azure.microsoft.com/free/</a:t>
            </a:r>
            <a:endParaRPr lang="en-US" sz="3200"/>
          </a:p>
          <a:p>
            <a:pPr>
              <a:lnSpc>
                <a:spcPct val="90000"/>
              </a:lnSpc>
              <a:spcAft>
                <a:spcPts val="333"/>
              </a:spcAft>
              <a:defRPr/>
            </a:pPr>
            <a:r>
              <a:rPr lang="en-US" sz="3200">
                <a:hlinkClick r:id="rId5"/>
              </a:rPr>
              <a:t>azure.microsoft.com/free/students/</a:t>
            </a:r>
            <a:endParaRPr lang="en-US" sz="3200"/>
          </a:p>
          <a:p>
            <a:pPr lvl="0">
              <a:lnSpc>
                <a:spcPct val="90000"/>
              </a:lnSpc>
              <a:spcAft>
                <a:spcPts val="333"/>
              </a:spcAft>
              <a:defRPr/>
            </a:pPr>
            <a:endParaRPr lang="en-US" sz="3200"/>
          </a:p>
        </p:txBody>
      </p:sp>
    </p:spTree>
    <p:extLst>
      <p:ext uri="{BB962C8B-B14F-4D97-AF65-F5344CB8AC3E}">
        <p14:creationId xmlns:p14="http://schemas.microsoft.com/office/powerpoint/2010/main" val="1811270809"/>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DEB44-88EA-A34E-85FC-9D37FC029315}"/>
              </a:ext>
            </a:extLst>
          </p:cNvPr>
          <p:cNvSpPr>
            <a:spLocks noGrp="1"/>
          </p:cNvSpPr>
          <p:nvPr>
            <p:ph type="title"/>
          </p:nvPr>
        </p:nvSpPr>
        <p:spPr/>
        <p:txBody>
          <a:bodyPr/>
          <a:lstStyle/>
          <a:p>
            <a:r>
              <a:rPr lang="en-US" dirty="0"/>
              <a:t>Further Learning in Web Development on Azure…</a:t>
            </a:r>
          </a:p>
        </p:txBody>
      </p:sp>
      <p:sp>
        <p:nvSpPr>
          <p:cNvPr id="3" name="Content Placeholder 2">
            <a:extLst>
              <a:ext uri="{FF2B5EF4-FFF2-40B4-BE49-F238E27FC236}">
                <a16:creationId xmlns:a16="http://schemas.microsoft.com/office/drawing/2014/main" id="{7818369D-FE23-7942-B59F-67019BF950B6}"/>
              </a:ext>
            </a:extLst>
          </p:cNvPr>
          <p:cNvSpPr>
            <a:spLocks noGrp="1"/>
          </p:cNvSpPr>
          <p:nvPr>
            <p:ph sz="quarter" idx="10"/>
          </p:nvPr>
        </p:nvSpPr>
        <p:spPr>
          <a:xfrm>
            <a:off x="584200" y="1040662"/>
            <a:ext cx="11018838" cy="6266331"/>
          </a:xfrm>
        </p:spPr>
        <p:txBody>
          <a:bodyPr/>
          <a:lstStyle/>
          <a:p>
            <a:pPr>
              <a:spcBef>
                <a:spcPts val="0"/>
              </a:spcBef>
              <a:spcAft>
                <a:spcPts val="1200"/>
              </a:spcAft>
            </a:pPr>
            <a:r>
              <a:rPr lang="en-US" sz="3200" dirty="0"/>
              <a:t>Microsoft Learn has free learning in a cloud sandbox:</a:t>
            </a:r>
          </a:p>
          <a:p>
            <a:r>
              <a:rPr lang="en-US" b="1" dirty="0"/>
              <a:t>Azure Fundamentals </a:t>
            </a:r>
            <a:r>
              <a:rPr lang="en-US" dirty="0"/>
              <a:t>- https://</a:t>
            </a:r>
            <a:r>
              <a:rPr lang="en-US" dirty="0" err="1"/>
              <a:t>docs.microsoft.com</a:t>
            </a:r>
            <a:r>
              <a:rPr lang="en-US" dirty="0"/>
              <a:t>/</a:t>
            </a:r>
            <a:r>
              <a:rPr lang="en-US" dirty="0" err="1"/>
              <a:t>en</a:t>
            </a:r>
            <a:r>
              <a:rPr lang="en-US" dirty="0"/>
              <a:t>-us/learn/paths/azure-fundamentals/ </a:t>
            </a:r>
          </a:p>
          <a:p>
            <a:r>
              <a:rPr lang="en-US" b="1" dirty="0"/>
              <a:t>Deploy a Website with Azure Virtual Machines </a:t>
            </a:r>
            <a:r>
              <a:rPr lang="en-US" dirty="0"/>
              <a:t>- https://</a:t>
            </a:r>
            <a:r>
              <a:rPr lang="en-US" dirty="0" err="1"/>
              <a:t>docs.microsoft.com</a:t>
            </a:r>
            <a:r>
              <a:rPr lang="en-US" dirty="0"/>
              <a:t>/</a:t>
            </a:r>
            <a:r>
              <a:rPr lang="en-US" dirty="0" err="1"/>
              <a:t>en</a:t>
            </a:r>
            <a:r>
              <a:rPr lang="en-US" dirty="0"/>
              <a:t>-us/learn/paths/deploy-a-website-with-azure-virtual-machines/) </a:t>
            </a:r>
          </a:p>
          <a:p>
            <a:r>
              <a:rPr lang="en-US" b="1" dirty="0"/>
              <a:t>C#: First Steps </a:t>
            </a:r>
            <a:r>
              <a:rPr lang="en-US" dirty="0"/>
              <a:t>- https://</a:t>
            </a:r>
            <a:r>
              <a:rPr lang="en-US" dirty="0" err="1"/>
              <a:t>docs.microsoft.com</a:t>
            </a:r>
            <a:r>
              <a:rPr lang="en-US" dirty="0"/>
              <a:t>/</a:t>
            </a:r>
            <a:r>
              <a:rPr lang="en-US" dirty="0" err="1"/>
              <a:t>en</a:t>
            </a:r>
            <a:r>
              <a:rPr lang="en-US" dirty="0"/>
              <a:t>-us/learn/paths/</a:t>
            </a:r>
            <a:r>
              <a:rPr lang="en-US" dirty="0" err="1"/>
              <a:t>csharp</a:t>
            </a:r>
            <a:r>
              <a:rPr lang="en-US" dirty="0"/>
              <a:t>-first-steps/</a:t>
            </a:r>
          </a:p>
          <a:p>
            <a:r>
              <a:rPr lang="en-US" b="1" dirty="0"/>
              <a:t>Deploy a website with Azure App Service </a:t>
            </a:r>
            <a:r>
              <a:rPr lang="en-US" dirty="0"/>
              <a:t>- https://</a:t>
            </a:r>
            <a:r>
              <a:rPr lang="en-US" dirty="0" err="1"/>
              <a:t>docs.microsoft.com</a:t>
            </a:r>
            <a:r>
              <a:rPr lang="en-US" dirty="0"/>
              <a:t>/</a:t>
            </a:r>
            <a:r>
              <a:rPr lang="en-US" dirty="0" err="1"/>
              <a:t>en</a:t>
            </a:r>
            <a:r>
              <a:rPr lang="en-US" dirty="0"/>
              <a:t>-us/learn/paths/deploy-a-website-with-azure-app-service/</a:t>
            </a:r>
          </a:p>
          <a:p>
            <a:pPr lvl="1">
              <a:spcBef>
                <a:spcPts val="0"/>
              </a:spcBef>
              <a:spcAft>
                <a:spcPts val="1200"/>
              </a:spcAft>
            </a:pPr>
            <a:r>
              <a:rPr lang="en-US" sz="2400" dirty="0">
                <a:hlinkClick r:id="rId3"/>
              </a:rPr>
              <a:t>/</a:t>
            </a:r>
            <a:endParaRPr lang="en-US" sz="2400" dirty="0"/>
          </a:p>
          <a:p>
            <a:pPr lvl="1"/>
            <a:endParaRPr lang="en-US" sz="2400" dirty="0"/>
          </a:p>
        </p:txBody>
      </p:sp>
    </p:spTree>
    <p:extLst>
      <p:ext uri="{BB962C8B-B14F-4D97-AF65-F5344CB8AC3E}">
        <p14:creationId xmlns:p14="http://schemas.microsoft.com/office/powerpoint/2010/main" val="1785413540"/>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DEB44-88EA-A34E-85FC-9D37FC029315}"/>
              </a:ext>
            </a:extLst>
          </p:cNvPr>
          <p:cNvSpPr>
            <a:spLocks noGrp="1"/>
          </p:cNvSpPr>
          <p:nvPr>
            <p:ph type="title"/>
          </p:nvPr>
        </p:nvSpPr>
        <p:spPr>
          <a:xfrm>
            <a:off x="588263" y="457200"/>
            <a:ext cx="11018520" cy="1107996"/>
          </a:xfrm>
        </p:spPr>
        <p:txBody>
          <a:bodyPr/>
          <a:lstStyle/>
          <a:p>
            <a:r>
              <a:rPr lang="en-US" dirty="0"/>
              <a:t>Role-based Microsoft certs for </a:t>
            </a:r>
            <a:br>
              <a:rPr lang="en-US" dirty="0"/>
            </a:br>
            <a:r>
              <a:rPr lang="en-US" dirty="0"/>
              <a:t>development:</a:t>
            </a:r>
          </a:p>
        </p:txBody>
      </p:sp>
      <p:sp>
        <p:nvSpPr>
          <p:cNvPr id="3" name="Content Placeholder 2">
            <a:extLst>
              <a:ext uri="{FF2B5EF4-FFF2-40B4-BE49-F238E27FC236}">
                <a16:creationId xmlns:a16="http://schemas.microsoft.com/office/drawing/2014/main" id="{7818369D-FE23-7942-B59F-67019BF950B6}"/>
              </a:ext>
            </a:extLst>
          </p:cNvPr>
          <p:cNvSpPr>
            <a:spLocks noGrp="1"/>
          </p:cNvSpPr>
          <p:nvPr>
            <p:ph sz="quarter" idx="10"/>
          </p:nvPr>
        </p:nvSpPr>
        <p:spPr>
          <a:xfrm>
            <a:off x="584200" y="1468398"/>
            <a:ext cx="6557579" cy="3865674"/>
          </a:xfrm>
        </p:spPr>
        <p:txBody>
          <a:bodyPr/>
          <a:lstStyle/>
          <a:p>
            <a:pPr marL="0" indent="0">
              <a:buNone/>
            </a:pPr>
            <a:endParaRPr lang="en-US" sz="3200" dirty="0">
              <a:hlinkClick r:id="rId3"/>
            </a:endParaRPr>
          </a:p>
          <a:p>
            <a:r>
              <a:rPr lang="en-US" dirty="0">
                <a:hlinkClick r:id="rId4"/>
              </a:rPr>
              <a:t>Microsoft Certified Solutions Associate</a:t>
            </a:r>
            <a:endParaRPr lang="en-US" sz="3200" dirty="0">
              <a:hlinkClick r:id="rId3"/>
            </a:endParaRPr>
          </a:p>
          <a:p>
            <a:r>
              <a:rPr lang="en-US" u="sng" dirty="0">
                <a:hlinkClick r:id="rId5"/>
              </a:rPr>
              <a:t>Microsoft Certified Solutions Developer (MCSD)</a:t>
            </a:r>
            <a:r>
              <a:rPr lang="en-US" dirty="0"/>
              <a:t> </a:t>
            </a:r>
          </a:p>
          <a:p>
            <a:r>
              <a:rPr lang="en-US" dirty="0">
                <a:hlinkClick r:id="rId6"/>
              </a:rPr>
              <a:t>Microsoft Certified: Azure Developer Associate</a:t>
            </a:r>
            <a:endParaRPr lang="en-US" sz="3200" dirty="0"/>
          </a:p>
          <a:p>
            <a:r>
              <a:rPr lang="en-US" dirty="0">
                <a:hlinkClick r:id="rId7"/>
              </a:rPr>
              <a:t>Azure Fundamentals</a:t>
            </a:r>
            <a:endParaRPr lang="en-US" dirty="0"/>
          </a:p>
          <a:p>
            <a:pPr marL="228600" lvl="1" indent="0">
              <a:buNone/>
            </a:pPr>
            <a:endParaRPr lang="en-US" sz="2400" dirty="0"/>
          </a:p>
        </p:txBody>
      </p:sp>
      <p:pic>
        <p:nvPicPr>
          <p:cNvPr id="5" name="Picture Placeholder 7" descr="A screen shot of a computer&#10;&#10;Description automatically generated">
            <a:extLst>
              <a:ext uri="{FF2B5EF4-FFF2-40B4-BE49-F238E27FC236}">
                <a16:creationId xmlns:a16="http://schemas.microsoft.com/office/drawing/2014/main" id="{04159FAE-9199-42FA-8336-F1352B1658A8}"/>
              </a:ext>
            </a:extLst>
          </p:cNvPr>
          <p:cNvPicPr>
            <a:picLocks noChangeAspect="1"/>
          </p:cNvPicPr>
          <p:nvPr/>
        </p:nvPicPr>
        <p:blipFill>
          <a:blip r:embed="rId8" cstate="hqprint">
            <a:extLst>
              <a:ext uri="{28A0092B-C50C-407E-A947-70E740481C1C}">
                <a14:useLocalDpi xmlns:a14="http://schemas.microsoft.com/office/drawing/2010/main"/>
              </a:ext>
            </a:extLst>
          </a:blip>
          <a:srcRect/>
          <a:stretch>
            <a:fillRect/>
          </a:stretch>
        </p:blipFill>
        <p:spPr>
          <a:xfrm>
            <a:off x="6800193" y="0"/>
            <a:ext cx="6858000" cy="6858000"/>
          </a:xfrm>
          <a:prstGeom prst="rect">
            <a:avLst/>
          </a:prstGeom>
        </p:spPr>
      </p:pic>
    </p:spTree>
    <p:extLst>
      <p:ext uri="{BB962C8B-B14F-4D97-AF65-F5344CB8AC3E}">
        <p14:creationId xmlns:p14="http://schemas.microsoft.com/office/powerpoint/2010/main" val="2608505032"/>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37F57E08-7650-B947-89BF-3387B0637054}"/>
              </a:ext>
            </a:extLst>
          </p:cNvPr>
          <p:cNvSpPr/>
          <p:nvPr/>
        </p:nvSpPr>
        <p:spPr>
          <a:xfrm>
            <a:off x="3246412" y="5670120"/>
            <a:ext cx="5449569" cy="954107"/>
          </a:xfrm>
          <a:prstGeom prst="rect">
            <a:avLst/>
          </a:prstGeom>
        </p:spPr>
        <p:txBody>
          <a:bodyPr wrap="none">
            <a:spAutoFit/>
          </a:bodyPr>
          <a:lstStyle/>
          <a:p>
            <a:pPr algn="ctr"/>
            <a:r>
              <a:rPr lang="en-US" sz="2800" u="sng" dirty="0">
                <a:solidFill>
                  <a:srgbClr val="007BD3"/>
                </a:solidFill>
              </a:rPr>
              <a:t>developer.microsoft.com/reactor</a:t>
            </a:r>
            <a:r>
              <a:rPr lang="en-US" sz="2800" dirty="0">
                <a:solidFill>
                  <a:srgbClr val="007BD3"/>
                </a:solidFill>
              </a:rPr>
              <a:t>/</a:t>
            </a:r>
          </a:p>
          <a:p>
            <a:pPr algn="ctr"/>
            <a:r>
              <a:rPr lang="en-US" sz="2800" dirty="0">
                <a:solidFill>
                  <a:srgbClr val="007BD3"/>
                </a:solidFill>
              </a:rPr>
              <a:t>@</a:t>
            </a:r>
            <a:r>
              <a:rPr lang="en-US" sz="2800" dirty="0" err="1">
                <a:solidFill>
                  <a:srgbClr val="007BD3"/>
                </a:solidFill>
              </a:rPr>
              <a:t>MSFTReactor</a:t>
            </a:r>
            <a:r>
              <a:rPr lang="en-US" sz="2800" dirty="0">
                <a:solidFill>
                  <a:srgbClr val="007BD3"/>
                </a:solidFill>
              </a:rPr>
              <a:t> on Twitter</a:t>
            </a:r>
          </a:p>
        </p:txBody>
      </p:sp>
      <p:pic>
        <p:nvPicPr>
          <p:cNvPr id="17" name="Picture 4">
            <a:extLst>
              <a:ext uri="{FF2B5EF4-FFF2-40B4-BE49-F238E27FC236}">
                <a16:creationId xmlns:a16="http://schemas.microsoft.com/office/drawing/2014/main" id="{3AC388CF-9395-B54F-BFAE-0DD1C991A87F}"/>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3894342" y="3087504"/>
            <a:ext cx="4153711" cy="234426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6">
            <a:extLst>
              <a:ext uri="{FF2B5EF4-FFF2-40B4-BE49-F238E27FC236}">
                <a16:creationId xmlns:a16="http://schemas.microsoft.com/office/drawing/2014/main" id="{442F10CC-2B33-194F-9B4C-0E8F96E06DE5}"/>
              </a:ext>
            </a:extLst>
          </p:cNvPr>
          <p:cNvPicPr>
            <a:picLocks noChangeAspect="1" noChangeArrowheads="1"/>
          </p:cNvPicPr>
          <p:nvPr/>
        </p:nvPicPr>
        <p:blipFill>
          <a:blip r:embed="rId4" cstate="hqprint">
            <a:extLst>
              <a:ext uri="{28A0092B-C50C-407E-A947-70E740481C1C}">
                <a14:useLocalDpi xmlns:a14="http://schemas.microsoft.com/office/drawing/2010/main"/>
              </a:ext>
            </a:extLst>
          </a:blip>
          <a:srcRect/>
          <a:stretch>
            <a:fillRect/>
          </a:stretch>
        </p:blipFill>
        <p:spPr bwMode="auto">
          <a:xfrm>
            <a:off x="441994" y="3007868"/>
            <a:ext cx="3357909" cy="2527207"/>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a:extLst>
              <a:ext uri="{FF2B5EF4-FFF2-40B4-BE49-F238E27FC236}">
                <a16:creationId xmlns:a16="http://schemas.microsoft.com/office/drawing/2014/main" id="{DD486126-B030-1344-9D9D-6B590693DA2A}"/>
              </a:ext>
            </a:extLst>
          </p:cNvPr>
          <p:cNvPicPr>
            <a:picLocks noChangeAspect="1"/>
          </p:cNvPicPr>
          <p:nvPr/>
        </p:nvPicPr>
        <p:blipFill>
          <a:blip r:embed="rId5"/>
          <a:srcRect/>
          <a:stretch/>
        </p:blipFill>
        <p:spPr>
          <a:xfrm>
            <a:off x="8250213" y="3087504"/>
            <a:ext cx="3516392" cy="2344262"/>
          </a:xfrm>
          <a:prstGeom prst="rect">
            <a:avLst/>
          </a:prstGeom>
        </p:spPr>
      </p:pic>
      <p:pic>
        <p:nvPicPr>
          <p:cNvPr id="4" name="Picture 3">
            <a:extLst>
              <a:ext uri="{FF2B5EF4-FFF2-40B4-BE49-F238E27FC236}">
                <a16:creationId xmlns:a16="http://schemas.microsoft.com/office/drawing/2014/main" id="{CC83F3B0-2F45-4049-9F5B-3D6F14F6006F}"/>
              </a:ext>
            </a:extLst>
          </p:cNvPr>
          <p:cNvPicPr>
            <a:picLocks noChangeAspect="1"/>
          </p:cNvPicPr>
          <p:nvPr/>
        </p:nvPicPr>
        <p:blipFill>
          <a:blip r:embed="rId6"/>
          <a:stretch>
            <a:fillRect/>
          </a:stretch>
        </p:blipFill>
        <p:spPr>
          <a:xfrm>
            <a:off x="2977161" y="240815"/>
            <a:ext cx="6237677" cy="2846689"/>
          </a:xfrm>
          <a:prstGeom prst="rect">
            <a:avLst/>
          </a:prstGeom>
        </p:spPr>
      </p:pic>
      <p:sp>
        <p:nvSpPr>
          <p:cNvPr id="5" name="Rectangle 4">
            <a:extLst>
              <a:ext uri="{FF2B5EF4-FFF2-40B4-BE49-F238E27FC236}">
                <a16:creationId xmlns:a16="http://schemas.microsoft.com/office/drawing/2014/main" id="{51FDC55C-2B2C-4990-A932-6831E69D3A8E}"/>
              </a:ext>
            </a:extLst>
          </p:cNvPr>
          <p:cNvSpPr/>
          <p:nvPr/>
        </p:nvSpPr>
        <p:spPr bwMode="auto">
          <a:xfrm>
            <a:off x="10863943" y="6237514"/>
            <a:ext cx="1328057" cy="62048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638130430"/>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3">
            <a:extLst>
              <a:ext uri="{FF2B5EF4-FFF2-40B4-BE49-F238E27FC236}">
                <a16:creationId xmlns:a16="http://schemas.microsoft.com/office/drawing/2014/main" id="{82DDB4AC-3E1C-4FA1-85F7-AD6C02BBC114}"/>
              </a:ext>
            </a:extLst>
          </p:cNvPr>
          <p:cNvSpPr txBox="1">
            <a:spLocks noChangeArrowheads="1"/>
          </p:cNvSpPr>
          <p:nvPr/>
        </p:nvSpPr>
        <p:spPr bwMode="blackWhite">
          <a:xfrm>
            <a:off x="350837" y="5554662"/>
            <a:ext cx="11704320" cy="1107996"/>
          </a:xfrm>
          <a:prstGeom prst="rect">
            <a:avLst/>
          </a:prstGeom>
          <a:noFill/>
          <a:ln w="12700">
            <a:noFill/>
            <a:miter lim="800000"/>
            <a:headEnd type="none" w="sm" len="sm"/>
            <a:tailEnd type="none" w="sm" len="sm"/>
          </a:ln>
          <a:effectLst/>
        </p:spPr>
        <p:txBody>
          <a:bodyPr vert="horz" wrap="square" lIns="91440" tIns="91440" rIns="91440" bIns="91440" numCol="1" anchor="t" anchorCtr="0" compatLnSpc="1">
            <a:prstTxWarp prst="textNoShape">
              <a:avLst/>
            </a:prstTxWarp>
            <a:spAutoFit/>
          </a:bodyPr>
          <a:lstStyle/>
          <a:p>
            <a:pPr defTabSz="932290" eaLnBrk="0" hangingPunct="0"/>
            <a:r>
              <a:rPr lang="en-US" sz="1000" baseline="0" dirty="0">
                <a:cs typeface="Segoe UI" pitchFamily="34" charset="0"/>
              </a:rPr>
              <a:t>© 2019 Microsoft Corporation. All rights reserved. The text in this document is available under the Creative Commons Attribution 3.0 License, additional terms may apply.  All other content contained in this document (including, without limitation, trademarks, logos, images, etc.) are not included within the Creative Commons license grant.  This document does not provide you with any legal rights to any intellectual property in any Microsoft product. You may copy and use this document for your internal, reference purposes.  </a:t>
            </a:r>
          </a:p>
          <a:p>
            <a:pPr defTabSz="932290" eaLnBrk="0" hangingPunct="0"/>
            <a:endParaRPr lang="en-US" sz="1000" baseline="0" dirty="0">
              <a:cs typeface="Segoe UI" pitchFamily="34" charset="0"/>
            </a:endParaRPr>
          </a:p>
          <a:p>
            <a:pPr defTabSz="932290" eaLnBrk="0" hangingPunct="0"/>
            <a:r>
              <a:rPr lang="en-US" sz="1000" baseline="0" dirty="0">
                <a:cs typeface="Segoe UI" pitchFamily="34" charset="0"/>
              </a:rPr>
              <a:t>This document is provided "as-is." Information and views expressed in this document, including URL and other Internet Web site references, may change without notice. You bear the risk of using it. Some examples are for illustration only and are fictitious. No real association is intended or inferred. Microsoft makes no warranties, express or implied, with respect to the information provided here. </a:t>
            </a:r>
          </a:p>
        </p:txBody>
      </p:sp>
    </p:spTree>
    <p:extLst>
      <p:ext uri="{BB962C8B-B14F-4D97-AF65-F5344CB8AC3E}">
        <p14:creationId xmlns:p14="http://schemas.microsoft.com/office/powerpoint/2010/main" val="4236372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Workshop Agenda</a:t>
            </a:r>
          </a:p>
        </p:txBody>
      </p:sp>
      <p:graphicFrame>
        <p:nvGraphicFramePr>
          <p:cNvPr id="7" name="Table 6">
            <a:extLst>
              <a:ext uri="{FF2B5EF4-FFF2-40B4-BE49-F238E27FC236}">
                <a16:creationId xmlns:a16="http://schemas.microsoft.com/office/drawing/2014/main" id="{2F3428CD-5A84-4254-AFF0-43ED61FA1CD8}"/>
              </a:ext>
            </a:extLst>
          </p:cNvPr>
          <p:cNvGraphicFramePr>
            <a:graphicFrameLocks noGrp="1"/>
          </p:cNvGraphicFramePr>
          <p:nvPr>
            <p:extLst>
              <p:ext uri="{D42A27DB-BD31-4B8C-83A1-F6EECF244321}">
                <p14:modId xmlns:p14="http://schemas.microsoft.com/office/powerpoint/2010/main" val="732922182"/>
              </p:ext>
            </p:extLst>
          </p:nvPr>
        </p:nvGraphicFramePr>
        <p:xfrm>
          <a:off x="2474075" y="1841858"/>
          <a:ext cx="7908789" cy="2987040"/>
        </p:xfrm>
        <a:graphic>
          <a:graphicData uri="http://schemas.openxmlformats.org/drawingml/2006/table">
            <a:tbl>
              <a:tblPr/>
              <a:tblGrid>
                <a:gridCol w="1997174">
                  <a:extLst>
                    <a:ext uri="{9D8B030D-6E8A-4147-A177-3AD203B41FA5}">
                      <a16:colId xmlns:a16="http://schemas.microsoft.com/office/drawing/2014/main" val="3651171279"/>
                    </a:ext>
                  </a:extLst>
                </a:gridCol>
                <a:gridCol w="5911615">
                  <a:extLst>
                    <a:ext uri="{9D8B030D-6E8A-4147-A177-3AD203B41FA5}">
                      <a16:colId xmlns:a16="http://schemas.microsoft.com/office/drawing/2014/main" val="1805750929"/>
                    </a:ext>
                  </a:extLst>
                </a:gridCol>
              </a:tblGrid>
              <a:tr h="0">
                <a:tc>
                  <a:txBody>
                    <a:bodyPr/>
                    <a:lstStyle/>
                    <a:p>
                      <a:pPr fontAlgn="t"/>
                      <a:r>
                        <a:rPr lang="en-US" sz="1600" b="0" dirty="0">
                          <a:solidFill>
                            <a:srgbClr val="5F5F5F"/>
                          </a:solidFill>
                          <a:effectLst/>
                          <a:latin typeface="Segoe UI" panose="020B0502040204020203" pitchFamily="34" charset="0"/>
                        </a:rPr>
                        <a:t>10:00 am</a:t>
                      </a:r>
                    </a:p>
                  </a:txBody>
                  <a:tcPr marL="182880" marR="182880" marT="91440" marB="91440" anchor="ctr">
                    <a:lnL>
                      <a:noFill/>
                    </a:lnL>
                    <a:lnR>
                      <a:noFill/>
                    </a:lnR>
                    <a:lnT>
                      <a:noFill/>
                    </a:lnT>
                    <a:lnB w="9525" cap="flat" cmpd="sng" algn="ctr">
                      <a:solidFill>
                        <a:srgbClr val="FFFFFF"/>
                      </a:solidFill>
                      <a:prstDash val="solid"/>
                      <a:round/>
                      <a:headEnd type="none" w="med" len="med"/>
                      <a:tailEnd type="none" w="med" len="med"/>
                    </a:lnB>
                    <a:solidFill>
                      <a:srgbClr val="EAEAEA"/>
                    </a:solidFill>
                  </a:tcPr>
                </a:tc>
                <a:tc>
                  <a:txBody>
                    <a:bodyPr/>
                    <a:lstStyle/>
                    <a:p>
                      <a:pPr fontAlgn="t"/>
                      <a:r>
                        <a:rPr lang="en-US" sz="1600" b="0" dirty="0">
                          <a:solidFill>
                            <a:srgbClr val="5F5F5F"/>
                          </a:solidFill>
                          <a:effectLst/>
                          <a:latin typeface="Segoe UI" panose="020B0502040204020203" pitchFamily="34" charset="0"/>
                        </a:rPr>
                        <a:t>Introduction to Web Development Keynote</a:t>
                      </a:r>
                    </a:p>
                  </a:txBody>
                  <a:tcPr marL="182880" marR="182880" marT="91440" marB="91440" anchor="ctr">
                    <a:lnL>
                      <a:noFill/>
                    </a:lnL>
                    <a:lnR>
                      <a:noFill/>
                    </a:lnR>
                    <a:lnT>
                      <a:noFill/>
                    </a:lnT>
                    <a:lnB w="9525" cap="flat" cmpd="sng" algn="ctr">
                      <a:solidFill>
                        <a:srgbClr val="FFFFFF"/>
                      </a:solidFill>
                      <a:prstDash val="solid"/>
                      <a:round/>
                      <a:headEnd type="none" w="med" len="med"/>
                      <a:tailEnd type="none" w="med" len="med"/>
                    </a:lnB>
                    <a:solidFill>
                      <a:srgbClr val="EAEAEA"/>
                    </a:solidFill>
                  </a:tcPr>
                </a:tc>
                <a:extLst>
                  <a:ext uri="{0D108BD9-81ED-4DB2-BD59-A6C34878D82A}">
                    <a16:rowId xmlns:a16="http://schemas.microsoft.com/office/drawing/2014/main" val="83007522"/>
                  </a:ext>
                </a:extLst>
              </a:tr>
              <a:tr h="0">
                <a:tc>
                  <a:txBody>
                    <a:bodyPr/>
                    <a:lstStyle/>
                    <a:p>
                      <a:pPr marL="0" marR="0" lvl="0" indent="0" algn="l" defTabSz="932742" rtl="0" eaLnBrk="1" fontAlgn="t" latinLnBrk="0" hangingPunct="1">
                        <a:lnSpc>
                          <a:spcPct val="100000"/>
                        </a:lnSpc>
                        <a:spcBef>
                          <a:spcPts val="0"/>
                        </a:spcBef>
                        <a:spcAft>
                          <a:spcPts val="0"/>
                        </a:spcAft>
                        <a:buClrTx/>
                        <a:buSzTx/>
                        <a:buFontTx/>
                        <a:buNone/>
                        <a:tabLst/>
                        <a:defRPr/>
                      </a:pPr>
                      <a:r>
                        <a:rPr lang="en-US" sz="1600" b="0" dirty="0">
                          <a:solidFill>
                            <a:srgbClr val="5F5F5F"/>
                          </a:solidFill>
                          <a:effectLst/>
                          <a:latin typeface="Segoe UI" panose="020B0502040204020203" pitchFamily="34" charset="0"/>
                        </a:rPr>
                        <a:t>10:30 am</a:t>
                      </a:r>
                    </a:p>
                  </a:txBody>
                  <a:tcPr marL="182880" marR="182880" marT="91440" marB="91440" anchor="ctr">
                    <a:lnL>
                      <a:noFill/>
                    </a:lnL>
                    <a:lnR>
                      <a:noFill/>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AEAEA"/>
                    </a:solidFill>
                  </a:tcPr>
                </a:tc>
                <a:tc>
                  <a:txBody>
                    <a:bodyPr/>
                    <a:lstStyle/>
                    <a:p>
                      <a:pPr fontAlgn="t"/>
                      <a:r>
                        <a:rPr lang="en-US" sz="1600" b="0" dirty="0">
                          <a:solidFill>
                            <a:srgbClr val="5F5F5F"/>
                          </a:solidFill>
                          <a:effectLst/>
                          <a:latin typeface="Segoe UI" panose="020B0502040204020203" pitchFamily="34" charset="0"/>
                        </a:rPr>
                        <a:t>Part 1. Web Basics</a:t>
                      </a:r>
                    </a:p>
                  </a:txBody>
                  <a:tcPr marL="182880" marR="182880" marT="91440" marB="91440" anchor="ctr">
                    <a:lnL>
                      <a:noFill/>
                    </a:lnL>
                    <a:lnR>
                      <a:noFill/>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AEAEA"/>
                    </a:solidFill>
                  </a:tcPr>
                </a:tc>
                <a:extLst>
                  <a:ext uri="{0D108BD9-81ED-4DB2-BD59-A6C34878D82A}">
                    <a16:rowId xmlns:a16="http://schemas.microsoft.com/office/drawing/2014/main" val="352293433"/>
                  </a:ext>
                </a:extLst>
              </a:tr>
              <a:tr h="0">
                <a:tc>
                  <a:txBody>
                    <a:bodyPr/>
                    <a:lstStyle/>
                    <a:p>
                      <a:pPr fontAlgn="t"/>
                      <a:r>
                        <a:rPr lang="en-US" sz="1600" b="0" dirty="0">
                          <a:solidFill>
                            <a:srgbClr val="5F5F5F"/>
                          </a:solidFill>
                          <a:effectLst/>
                          <a:latin typeface="Segoe UI" panose="020B0502040204020203" pitchFamily="34" charset="0"/>
                        </a:rPr>
                        <a:t>11:00 am</a:t>
                      </a:r>
                    </a:p>
                  </a:txBody>
                  <a:tcPr marL="182880" marR="182880" marT="91440" marB="91440" anchor="ctr">
                    <a:lnL>
                      <a:noFill/>
                    </a:lnL>
                    <a:lnR>
                      <a:noFill/>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AEAEA"/>
                    </a:solidFill>
                  </a:tcPr>
                </a:tc>
                <a:tc>
                  <a:txBody>
                    <a:bodyPr/>
                    <a:lstStyle/>
                    <a:p>
                      <a:pPr fontAlgn="t"/>
                      <a:r>
                        <a:rPr lang="en-US" sz="1600" b="0" dirty="0">
                          <a:solidFill>
                            <a:srgbClr val="5F5F5F"/>
                          </a:solidFill>
                          <a:effectLst/>
                          <a:latin typeface="Segoe UI" panose="020B0502040204020203" pitchFamily="34" charset="0"/>
                        </a:rPr>
                        <a:t>Part 2. HTML: Programming the Web</a:t>
                      </a:r>
                    </a:p>
                  </a:txBody>
                  <a:tcPr marL="182880" marR="182880" marT="91440" marB="91440" anchor="ctr">
                    <a:lnL>
                      <a:noFill/>
                    </a:lnL>
                    <a:lnR>
                      <a:noFill/>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AEAEA"/>
                    </a:solidFill>
                  </a:tcPr>
                </a:tc>
                <a:extLst>
                  <a:ext uri="{0D108BD9-81ED-4DB2-BD59-A6C34878D82A}">
                    <a16:rowId xmlns:a16="http://schemas.microsoft.com/office/drawing/2014/main" val="3942777839"/>
                  </a:ext>
                </a:extLst>
              </a:tr>
              <a:tr h="0">
                <a:tc>
                  <a:txBody>
                    <a:bodyPr/>
                    <a:lstStyle/>
                    <a:p>
                      <a:pPr fontAlgn="t"/>
                      <a:r>
                        <a:rPr lang="en-US" sz="1600" b="0" dirty="0">
                          <a:solidFill>
                            <a:srgbClr val="5F5F5F"/>
                          </a:solidFill>
                          <a:effectLst/>
                          <a:latin typeface="Segoe UI" panose="020B0502040204020203" pitchFamily="34" charset="0"/>
                        </a:rPr>
                        <a:t>12:00 pm</a:t>
                      </a:r>
                    </a:p>
                  </a:txBody>
                  <a:tcPr marL="182880" marR="182880" marT="91440" marB="91440" anchor="ctr">
                    <a:lnL>
                      <a:noFill/>
                    </a:lnL>
                    <a:lnR>
                      <a:noFill/>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AEAEA"/>
                    </a:solidFill>
                  </a:tcPr>
                </a:tc>
                <a:tc>
                  <a:txBody>
                    <a:bodyPr/>
                    <a:lstStyle/>
                    <a:p>
                      <a:pPr fontAlgn="t"/>
                      <a:r>
                        <a:rPr lang="en-US" sz="1600" b="0" dirty="0">
                          <a:solidFill>
                            <a:srgbClr val="5F5F5F"/>
                          </a:solidFill>
                          <a:effectLst/>
                          <a:latin typeface="Segoe UI" panose="020B0502040204020203" pitchFamily="34" charset="0"/>
                        </a:rPr>
                        <a:t>Lunch + Survey</a:t>
                      </a:r>
                    </a:p>
                  </a:txBody>
                  <a:tcPr marL="182880" marR="182880" marT="91440" marB="91440" anchor="ctr">
                    <a:lnL>
                      <a:noFill/>
                    </a:lnL>
                    <a:lnR>
                      <a:noFill/>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AEAEA"/>
                    </a:solidFill>
                  </a:tcPr>
                </a:tc>
                <a:extLst>
                  <a:ext uri="{0D108BD9-81ED-4DB2-BD59-A6C34878D82A}">
                    <a16:rowId xmlns:a16="http://schemas.microsoft.com/office/drawing/2014/main" val="2056910910"/>
                  </a:ext>
                </a:extLst>
              </a:tr>
              <a:tr h="0">
                <a:tc>
                  <a:txBody>
                    <a:bodyPr/>
                    <a:lstStyle/>
                    <a:p>
                      <a:pPr fontAlgn="t"/>
                      <a:r>
                        <a:rPr lang="en-US" sz="1600" b="0" dirty="0">
                          <a:solidFill>
                            <a:srgbClr val="5F5F5F"/>
                          </a:solidFill>
                          <a:effectLst/>
                          <a:latin typeface="Segoe UI" panose="020B0502040204020203" pitchFamily="34" charset="0"/>
                        </a:rPr>
                        <a:t>1:00 pm</a:t>
                      </a:r>
                    </a:p>
                  </a:txBody>
                  <a:tcPr marL="182880" marR="182880" marT="91440" marB="91440" anchor="ctr">
                    <a:lnL>
                      <a:noFill/>
                    </a:lnL>
                    <a:lnR>
                      <a:noFill/>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AEAEA"/>
                    </a:solidFill>
                  </a:tcPr>
                </a:tc>
                <a:tc>
                  <a:txBody>
                    <a:bodyPr/>
                    <a:lstStyle/>
                    <a:p>
                      <a:pPr marL="0" marR="0" lvl="0" indent="0" algn="l" defTabSz="932742" rtl="0" eaLnBrk="1" fontAlgn="t" latinLnBrk="0" hangingPunct="1">
                        <a:lnSpc>
                          <a:spcPct val="100000"/>
                        </a:lnSpc>
                        <a:spcBef>
                          <a:spcPts val="0"/>
                        </a:spcBef>
                        <a:spcAft>
                          <a:spcPts val="0"/>
                        </a:spcAft>
                        <a:buClrTx/>
                        <a:buSzTx/>
                        <a:buFontTx/>
                        <a:buNone/>
                        <a:tabLst/>
                        <a:defRPr/>
                      </a:pPr>
                      <a:r>
                        <a:rPr lang="en-US" sz="1600" b="0" dirty="0">
                          <a:solidFill>
                            <a:srgbClr val="5F5F5F"/>
                          </a:solidFill>
                          <a:effectLst/>
                          <a:latin typeface="Segoe UI" panose="020B0502040204020203" pitchFamily="34" charset="0"/>
                        </a:rPr>
                        <a:t>Part 3. CSS: Selectors, Styling, and Display</a:t>
                      </a:r>
                    </a:p>
                  </a:txBody>
                  <a:tcPr marL="182880" marR="182880" marT="91440" marB="91440" anchor="ctr">
                    <a:lnL>
                      <a:noFill/>
                    </a:lnL>
                    <a:lnR>
                      <a:noFill/>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AEAEA"/>
                    </a:solidFill>
                  </a:tcPr>
                </a:tc>
                <a:extLst>
                  <a:ext uri="{0D108BD9-81ED-4DB2-BD59-A6C34878D82A}">
                    <a16:rowId xmlns:a16="http://schemas.microsoft.com/office/drawing/2014/main" val="1460065548"/>
                  </a:ext>
                </a:extLst>
              </a:tr>
              <a:tr h="0">
                <a:tc>
                  <a:txBody>
                    <a:bodyPr/>
                    <a:lstStyle/>
                    <a:p>
                      <a:pPr fontAlgn="t"/>
                      <a:r>
                        <a:rPr lang="en-US" sz="1600" b="0" dirty="0">
                          <a:solidFill>
                            <a:srgbClr val="5F5F5F"/>
                          </a:solidFill>
                          <a:effectLst/>
                          <a:latin typeface="Segoe UI" panose="020B0502040204020203" pitchFamily="34" charset="0"/>
                        </a:rPr>
                        <a:t>2:30 pm</a:t>
                      </a:r>
                    </a:p>
                  </a:txBody>
                  <a:tcPr marL="182880" marR="182880" marT="91440" marB="91440" anchor="ctr">
                    <a:lnL>
                      <a:noFill/>
                    </a:lnL>
                    <a:lnR>
                      <a:noFill/>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AEAEA"/>
                    </a:solidFill>
                  </a:tcPr>
                </a:tc>
                <a:tc>
                  <a:txBody>
                    <a:bodyPr/>
                    <a:lstStyle/>
                    <a:p>
                      <a:pPr marL="0" marR="0" lvl="0" indent="0" algn="l" defTabSz="932742" rtl="0" eaLnBrk="1" fontAlgn="t" latinLnBrk="0" hangingPunct="1">
                        <a:lnSpc>
                          <a:spcPct val="100000"/>
                        </a:lnSpc>
                        <a:spcBef>
                          <a:spcPts val="0"/>
                        </a:spcBef>
                        <a:spcAft>
                          <a:spcPts val="0"/>
                        </a:spcAft>
                        <a:buClrTx/>
                        <a:buSzTx/>
                        <a:buFontTx/>
                        <a:buNone/>
                        <a:tabLst/>
                        <a:defRPr/>
                      </a:pPr>
                      <a:r>
                        <a:rPr lang="en-US" sz="1600" b="0" dirty="0">
                          <a:solidFill>
                            <a:srgbClr val="5F5F5F"/>
                          </a:solidFill>
                          <a:effectLst/>
                          <a:latin typeface="Segoe UI" panose="020B0502040204020203" pitchFamily="34" charset="0"/>
                        </a:rPr>
                        <a:t>Capstone Project + Deployment with Azure</a:t>
                      </a:r>
                    </a:p>
                  </a:txBody>
                  <a:tcPr marL="182880" marR="182880" marT="91440" marB="91440" anchor="ctr">
                    <a:lnL>
                      <a:noFill/>
                    </a:lnL>
                    <a:lnR>
                      <a:noFill/>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AEAEA"/>
                    </a:solidFill>
                  </a:tcPr>
                </a:tc>
                <a:extLst>
                  <a:ext uri="{0D108BD9-81ED-4DB2-BD59-A6C34878D82A}">
                    <a16:rowId xmlns:a16="http://schemas.microsoft.com/office/drawing/2014/main" val="3766619942"/>
                  </a:ext>
                </a:extLst>
              </a:tr>
              <a:tr h="242522">
                <a:tc>
                  <a:txBody>
                    <a:bodyPr/>
                    <a:lstStyle/>
                    <a:p>
                      <a:pPr fontAlgn="t"/>
                      <a:r>
                        <a:rPr lang="en-US" sz="1600" b="0">
                          <a:solidFill>
                            <a:srgbClr val="5F5F5F"/>
                          </a:solidFill>
                          <a:effectLst/>
                          <a:latin typeface="Segoe UI" panose="020B0502040204020203" pitchFamily="34" charset="0"/>
                        </a:rPr>
                        <a:t>3:45 pm</a:t>
                      </a:r>
                    </a:p>
                  </a:txBody>
                  <a:tcPr marL="182880" marR="182880" marT="91440" marB="91440" anchor="ctr">
                    <a:lnL>
                      <a:noFill/>
                    </a:lnL>
                    <a:lnR>
                      <a:noFill/>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AEAEA"/>
                    </a:solidFill>
                  </a:tcPr>
                </a:tc>
                <a:tc>
                  <a:txBody>
                    <a:bodyPr/>
                    <a:lstStyle/>
                    <a:p>
                      <a:pPr fontAlgn="t"/>
                      <a:r>
                        <a:rPr lang="en-US" sz="1600" b="0" dirty="0">
                          <a:solidFill>
                            <a:srgbClr val="5F5F5F"/>
                          </a:solidFill>
                          <a:effectLst/>
                          <a:latin typeface="Segoe UI" panose="020B0502040204020203" pitchFamily="34" charset="0"/>
                        </a:rPr>
                        <a:t>Wrap Up and Next Steps</a:t>
                      </a:r>
                    </a:p>
                  </a:txBody>
                  <a:tcPr marL="182880" marR="182880" marT="91440" marB="91440" anchor="ctr">
                    <a:lnL>
                      <a:noFill/>
                    </a:lnL>
                    <a:lnR>
                      <a:noFill/>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AEAEA"/>
                    </a:solidFill>
                  </a:tcPr>
                </a:tc>
                <a:extLst>
                  <a:ext uri="{0D108BD9-81ED-4DB2-BD59-A6C34878D82A}">
                    <a16:rowId xmlns:a16="http://schemas.microsoft.com/office/drawing/2014/main" val="1136703190"/>
                  </a:ext>
                </a:extLst>
              </a:tr>
            </a:tbl>
          </a:graphicData>
        </a:graphic>
      </p:graphicFrame>
    </p:spTree>
    <p:extLst>
      <p:ext uri="{BB962C8B-B14F-4D97-AF65-F5344CB8AC3E}">
        <p14:creationId xmlns:p14="http://schemas.microsoft.com/office/powerpoint/2010/main" val="3529409507"/>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36E6A-73FE-BC4C-98E7-9225A4935970}"/>
              </a:ext>
            </a:extLst>
          </p:cNvPr>
          <p:cNvSpPr>
            <a:spLocks noGrp="1"/>
          </p:cNvSpPr>
          <p:nvPr>
            <p:ph type="title"/>
          </p:nvPr>
        </p:nvSpPr>
        <p:spPr/>
        <p:txBody>
          <a:bodyPr/>
          <a:lstStyle/>
          <a:p>
            <a:r>
              <a:rPr lang="en-US"/>
              <a:t>Capstone project</a:t>
            </a:r>
          </a:p>
        </p:txBody>
      </p:sp>
    </p:spTree>
    <p:extLst>
      <p:ext uri="{BB962C8B-B14F-4D97-AF65-F5344CB8AC3E}">
        <p14:creationId xmlns:p14="http://schemas.microsoft.com/office/powerpoint/2010/main" val="11896474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37F57E08-7650-B947-89BF-3387B0637054}"/>
              </a:ext>
            </a:extLst>
          </p:cNvPr>
          <p:cNvSpPr/>
          <p:nvPr/>
        </p:nvSpPr>
        <p:spPr>
          <a:xfrm>
            <a:off x="3246412" y="5670120"/>
            <a:ext cx="5449569" cy="954107"/>
          </a:xfrm>
          <a:prstGeom prst="rect">
            <a:avLst/>
          </a:prstGeom>
        </p:spPr>
        <p:txBody>
          <a:bodyPr wrap="none">
            <a:spAutoFit/>
          </a:bodyPr>
          <a:lstStyle/>
          <a:p>
            <a:pPr algn="ctr"/>
            <a:r>
              <a:rPr lang="en-US" sz="2800" u="sng" dirty="0">
                <a:solidFill>
                  <a:srgbClr val="007BD3"/>
                </a:solidFill>
              </a:rPr>
              <a:t>developer.microsoft.com/reactor</a:t>
            </a:r>
            <a:r>
              <a:rPr lang="en-US" sz="2800" dirty="0">
                <a:solidFill>
                  <a:srgbClr val="007BD3"/>
                </a:solidFill>
              </a:rPr>
              <a:t>/</a:t>
            </a:r>
          </a:p>
          <a:p>
            <a:pPr algn="ctr"/>
            <a:r>
              <a:rPr lang="en-US" sz="2800" dirty="0">
                <a:solidFill>
                  <a:srgbClr val="007BD3"/>
                </a:solidFill>
              </a:rPr>
              <a:t>@</a:t>
            </a:r>
            <a:r>
              <a:rPr lang="en-US" sz="2800" dirty="0" err="1">
                <a:solidFill>
                  <a:srgbClr val="007BD3"/>
                </a:solidFill>
              </a:rPr>
              <a:t>MSFTReactor</a:t>
            </a:r>
            <a:r>
              <a:rPr lang="en-US" sz="2800" dirty="0">
                <a:solidFill>
                  <a:srgbClr val="007BD3"/>
                </a:solidFill>
              </a:rPr>
              <a:t> on Twitter</a:t>
            </a:r>
          </a:p>
        </p:txBody>
      </p:sp>
      <p:pic>
        <p:nvPicPr>
          <p:cNvPr id="17" name="Picture 4">
            <a:extLst>
              <a:ext uri="{FF2B5EF4-FFF2-40B4-BE49-F238E27FC236}">
                <a16:creationId xmlns:a16="http://schemas.microsoft.com/office/drawing/2014/main" id="{3AC388CF-9395-B54F-BFAE-0DD1C991A87F}"/>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3894342" y="3087504"/>
            <a:ext cx="4153711" cy="234426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6">
            <a:extLst>
              <a:ext uri="{FF2B5EF4-FFF2-40B4-BE49-F238E27FC236}">
                <a16:creationId xmlns:a16="http://schemas.microsoft.com/office/drawing/2014/main" id="{442F10CC-2B33-194F-9B4C-0E8F96E06DE5}"/>
              </a:ext>
            </a:extLst>
          </p:cNvPr>
          <p:cNvPicPr>
            <a:picLocks noChangeAspect="1" noChangeArrowheads="1"/>
          </p:cNvPicPr>
          <p:nvPr/>
        </p:nvPicPr>
        <p:blipFill>
          <a:blip r:embed="rId4" cstate="hqprint">
            <a:extLst>
              <a:ext uri="{28A0092B-C50C-407E-A947-70E740481C1C}">
                <a14:useLocalDpi xmlns:a14="http://schemas.microsoft.com/office/drawing/2010/main"/>
              </a:ext>
            </a:extLst>
          </a:blip>
          <a:srcRect/>
          <a:stretch>
            <a:fillRect/>
          </a:stretch>
        </p:blipFill>
        <p:spPr bwMode="auto">
          <a:xfrm>
            <a:off x="441994" y="3007868"/>
            <a:ext cx="3357909" cy="2527207"/>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a:extLst>
              <a:ext uri="{FF2B5EF4-FFF2-40B4-BE49-F238E27FC236}">
                <a16:creationId xmlns:a16="http://schemas.microsoft.com/office/drawing/2014/main" id="{DD486126-B030-1344-9D9D-6B590693DA2A}"/>
              </a:ext>
            </a:extLst>
          </p:cNvPr>
          <p:cNvPicPr>
            <a:picLocks noChangeAspect="1"/>
          </p:cNvPicPr>
          <p:nvPr/>
        </p:nvPicPr>
        <p:blipFill>
          <a:blip r:embed="rId5"/>
          <a:srcRect/>
          <a:stretch/>
        </p:blipFill>
        <p:spPr>
          <a:xfrm>
            <a:off x="8250213" y="3087504"/>
            <a:ext cx="3516392" cy="2344262"/>
          </a:xfrm>
          <a:prstGeom prst="rect">
            <a:avLst/>
          </a:prstGeom>
        </p:spPr>
      </p:pic>
      <p:pic>
        <p:nvPicPr>
          <p:cNvPr id="4" name="Picture 3">
            <a:extLst>
              <a:ext uri="{FF2B5EF4-FFF2-40B4-BE49-F238E27FC236}">
                <a16:creationId xmlns:a16="http://schemas.microsoft.com/office/drawing/2014/main" id="{CC83F3B0-2F45-4049-9F5B-3D6F14F6006F}"/>
              </a:ext>
            </a:extLst>
          </p:cNvPr>
          <p:cNvPicPr>
            <a:picLocks noChangeAspect="1"/>
          </p:cNvPicPr>
          <p:nvPr/>
        </p:nvPicPr>
        <p:blipFill>
          <a:blip r:embed="rId6"/>
          <a:stretch>
            <a:fillRect/>
          </a:stretch>
        </p:blipFill>
        <p:spPr>
          <a:xfrm>
            <a:off x="2977161" y="240815"/>
            <a:ext cx="6237677" cy="2846689"/>
          </a:xfrm>
          <a:prstGeom prst="rect">
            <a:avLst/>
          </a:prstGeom>
        </p:spPr>
      </p:pic>
      <p:sp>
        <p:nvSpPr>
          <p:cNvPr id="5" name="Rectangle 4">
            <a:extLst>
              <a:ext uri="{FF2B5EF4-FFF2-40B4-BE49-F238E27FC236}">
                <a16:creationId xmlns:a16="http://schemas.microsoft.com/office/drawing/2014/main" id="{51FDC55C-2B2C-4990-A932-6831E69D3A8E}"/>
              </a:ext>
            </a:extLst>
          </p:cNvPr>
          <p:cNvSpPr/>
          <p:nvPr/>
        </p:nvSpPr>
        <p:spPr bwMode="auto">
          <a:xfrm>
            <a:off x="10863943" y="6237514"/>
            <a:ext cx="1328057" cy="62048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63047044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06666-79F7-DC45-BFCA-BCAAD90525CC}"/>
              </a:ext>
            </a:extLst>
          </p:cNvPr>
          <p:cNvSpPr>
            <a:spLocks noGrp="1"/>
          </p:cNvSpPr>
          <p:nvPr>
            <p:ph type="title"/>
          </p:nvPr>
        </p:nvSpPr>
        <p:spPr/>
        <p:txBody>
          <a:bodyPr/>
          <a:lstStyle/>
          <a:p>
            <a:r>
              <a:rPr lang="en-US" dirty="0"/>
              <a:t>Notes on Learning how to Learn</a:t>
            </a:r>
          </a:p>
        </p:txBody>
      </p:sp>
      <p:sp>
        <p:nvSpPr>
          <p:cNvPr id="3" name="Content Placeholder 2">
            <a:extLst>
              <a:ext uri="{FF2B5EF4-FFF2-40B4-BE49-F238E27FC236}">
                <a16:creationId xmlns:a16="http://schemas.microsoft.com/office/drawing/2014/main" id="{AE18933A-932E-E741-80DC-71D822B03131}"/>
              </a:ext>
            </a:extLst>
          </p:cNvPr>
          <p:cNvSpPr>
            <a:spLocks noGrp="1"/>
          </p:cNvSpPr>
          <p:nvPr>
            <p:ph sz="quarter" idx="10"/>
          </p:nvPr>
        </p:nvSpPr>
        <p:spPr>
          <a:xfrm>
            <a:off x="584200" y="1435100"/>
            <a:ext cx="11018838" cy="3976473"/>
          </a:xfrm>
        </p:spPr>
        <p:txBody>
          <a:bodyPr/>
          <a:lstStyle/>
          <a:p>
            <a:r>
              <a:rPr lang="en-US" dirty="0"/>
              <a:t>The “Cycle of Learning”</a:t>
            </a:r>
          </a:p>
          <a:p>
            <a:pPr marL="514350" indent="-514350">
              <a:buFont typeface="+mj-lt"/>
              <a:buAutoNum type="arabicPeriod"/>
            </a:pPr>
            <a:r>
              <a:rPr lang="en-US" dirty="0"/>
              <a:t>Know why you are learning something.</a:t>
            </a:r>
          </a:p>
          <a:p>
            <a:pPr marL="514350" indent="-514350">
              <a:buFont typeface="+mj-lt"/>
              <a:buAutoNum type="arabicPeriod"/>
            </a:pPr>
            <a:r>
              <a:rPr lang="en-US" dirty="0"/>
              <a:t>Work in short highly active and focused periods.</a:t>
            </a:r>
          </a:p>
          <a:p>
            <a:pPr marL="514350" indent="-514350">
              <a:buFont typeface="+mj-lt"/>
              <a:buAutoNum type="arabicPeriod"/>
            </a:pPr>
            <a:r>
              <a:rPr lang="en-US" dirty="0"/>
              <a:t>Take a break</a:t>
            </a:r>
          </a:p>
          <a:p>
            <a:pPr marL="514350" indent="-514350">
              <a:buFont typeface="+mj-lt"/>
              <a:buAutoNum type="arabicPeriod"/>
            </a:pPr>
            <a:r>
              <a:rPr lang="en-US" dirty="0"/>
              <a:t>Review what just learned before starting something new.</a:t>
            </a:r>
          </a:p>
          <a:p>
            <a:pPr marL="742950" lvl="1" indent="-514350">
              <a:buFont typeface="+mj-lt"/>
              <a:buAutoNum type="arabicPeriod"/>
            </a:pPr>
            <a:r>
              <a:rPr lang="en-US" dirty="0"/>
              <a:t>Make connections</a:t>
            </a:r>
          </a:p>
          <a:p>
            <a:pPr marL="742950" lvl="1" indent="-514350">
              <a:buFont typeface="+mj-lt"/>
              <a:buAutoNum type="arabicPeriod"/>
            </a:pPr>
            <a:r>
              <a:rPr lang="en-US" dirty="0"/>
              <a:t>Write our experiences to our long-term memory</a:t>
            </a:r>
          </a:p>
          <a:p>
            <a:pPr marL="742950" lvl="1" indent="-514350">
              <a:buFont typeface="+mj-lt"/>
              <a:buAutoNum type="arabicPeriod"/>
            </a:pPr>
            <a:endParaRPr lang="en-US" dirty="0"/>
          </a:p>
          <a:p>
            <a:pPr marL="228600" lvl="1" indent="0">
              <a:buNone/>
            </a:pPr>
            <a:endParaRPr lang="en-US" dirty="0"/>
          </a:p>
        </p:txBody>
      </p:sp>
      <p:sp>
        <p:nvSpPr>
          <p:cNvPr id="4" name="Rounded Rectangle 3">
            <a:extLst>
              <a:ext uri="{FF2B5EF4-FFF2-40B4-BE49-F238E27FC236}">
                <a16:creationId xmlns:a16="http://schemas.microsoft.com/office/drawing/2014/main" id="{07C3C2BA-D2EB-3F43-BABF-2C464E015C30}"/>
              </a:ext>
            </a:extLst>
          </p:cNvPr>
          <p:cNvSpPr/>
          <p:nvPr/>
        </p:nvSpPr>
        <p:spPr bwMode="auto">
          <a:xfrm>
            <a:off x="1303866" y="5232400"/>
            <a:ext cx="1410061" cy="626533"/>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Concept</a:t>
            </a:r>
          </a:p>
        </p:txBody>
      </p:sp>
      <p:sp>
        <p:nvSpPr>
          <p:cNvPr id="6" name="Rounded Rectangle 5">
            <a:extLst>
              <a:ext uri="{FF2B5EF4-FFF2-40B4-BE49-F238E27FC236}">
                <a16:creationId xmlns:a16="http://schemas.microsoft.com/office/drawing/2014/main" id="{925D0613-E0D8-0B44-8328-C3A2F8ECD865}"/>
              </a:ext>
            </a:extLst>
          </p:cNvPr>
          <p:cNvSpPr/>
          <p:nvPr/>
        </p:nvSpPr>
        <p:spPr bwMode="auto">
          <a:xfrm>
            <a:off x="3770708" y="5232399"/>
            <a:ext cx="1410063" cy="626533"/>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Concept</a:t>
            </a:r>
          </a:p>
        </p:txBody>
      </p:sp>
      <p:sp>
        <p:nvSpPr>
          <p:cNvPr id="7" name="Rounded Rectangle 6">
            <a:extLst>
              <a:ext uri="{FF2B5EF4-FFF2-40B4-BE49-F238E27FC236}">
                <a16:creationId xmlns:a16="http://schemas.microsoft.com/office/drawing/2014/main" id="{DD625E8E-8EEF-3C49-96E5-36D061B46F92}"/>
              </a:ext>
            </a:extLst>
          </p:cNvPr>
          <p:cNvSpPr/>
          <p:nvPr/>
        </p:nvSpPr>
        <p:spPr bwMode="auto">
          <a:xfrm>
            <a:off x="6237551" y="5232399"/>
            <a:ext cx="1472963" cy="626533"/>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Concept</a:t>
            </a:r>
          </a:p>
        </p:txBody>
      </p:sp>
      <p:sp>
        <p:nvSpPr>
          <p:cNvPr id="9" name="Left-Right Arrow 8">
            <a:extLst>
              <a:ext uri="{FF2B5EF4-FFF2-40B4-BE49-F238E27FC236}">
                <a16:creationId xmlns:a16="http://schemas.microsoft.com/office/drawing/2014/main" id="{366D3071-6314-A34B-AF09-DF7E97C709D8}"/>
              </a:ext>
            </a:extLst>
          </p:cNvPr>
          <p:cNvSpPr/>
          <p:nvPr/>
        </p:nvSpPr>
        <p:spPr bwMode="auto">
          <a:xfrm>
            <a:off x="2884421" y="5333714"/>
            <a:ext cx="626533" cy="423902"/>
          </a:xfrm>
          <a:prstGeom prst="lef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Left-Right Arrow 9">
            <a:extLst>
              <a:ext uri="{FF2B5EF4-FFF2-40B4-BE49-F238E27FC236}">
                <a16:creationId xmlns:a16="http://schemas.microsoft.com/office/drawing/2014/main" id="{9D153DE0-A6AD-934E-9E35-129DC7414102}"/>
              </a:ext>
            </a:extLst>
          </p:cNvPr>
          <p:cNvSpPr/>
          <p:nvPr/>
        </p:nvSpPr>
        <p:spPr bwMode="auto">
          <a:xfrm>
            <a:off x="5351264" y="5333714"/>
            <a:ext cx="626533" cy="423902"/>
          </a:xfrm>
          <a:prstGeom prst="lef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2" name="Picture 11">
            <a:extLst>
              <a:ext uri="{FF2B5EF4-FFF2-40B4-BE49-F238E27FC236}">
                <a16:creationId xmlns:a16="http://schemas.microsoft.com/office/drawing/2014/main" id="{370295F7-BF0F-E640-AF4A-A1254453B6D0}"/>
              </a:ext>
            </a:extLst>
          </p:cNvPr>
          <p:cNvPicPr>
            <a:picLocks noChangeAspect="1"/>
          </p:cNvPicPr>
          <p:nvPr/>
        </p:nvPicPr>
        <p:blipFill>
          <a:blip r:embed="rId3"/>
          <a:stretch>
            <a:fillRect/>
          </a:stretch>
        </p:blipFill>
        <p:spPr>
          <a:xfrm>
            <a:off x="8704395" y="3962399"/>
            <a:ext cx="2728151" cy="2046113"/>
          </a:xfrm>
          <a:prstGeom prst="rect">
            <a:avLst/>
          </a:prstGeom>
        </p:spPr>
      </p:pic>
      <p:sp>
        <p:nvSpPr>
          <p:cNvPr id="13" name="Striped Right Arrow 12">
            <a:extLst>
              <a:ext uri="{FF2B5EF4-FFF2-40B4-BE49-F238E27FC236}">
                <a16:creationId xmlns:a16="http://schemas.microsoft.com/office/drawing/2014/main" id="{4D2F9369-2F42-D54E-91D1-D1BFE7AD7D36}"/>
              </a:ext>
            </a:extLst>
          </p:cNvPr>
          <p:cNvSpPr/>
          <p:nvPr/>
        </p:nvSpPr>
        <p:spPr bwMode="auto">
          <a:xfrm rot="20061974">
            <a:off x="7832717" y="5169056"/>
            <a:ext cx="792753" cy="545227"/>
          </a:xfrm>
          <a:prstGeom prst="striped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extBox 13">
            <a:extLst>
              <a:ext uri="{FF2B5EF4-FFF2-40B4-BE49-F238E27FC236}">
                <a16:creationId xmlns:a16="http://schemas.microsoft.com/office/drawing/2014/main" id="{659BC4E2-FF33-E14E-A5F5-3DA41086CC5F}"/>
              </a:ext>
            </a:extLst>
          </p:cNvPr>
          <p:cNvSpPr txBox="1"/>
          <p:nvPr/>
        </p:nvSpPr>
        <p:spPr>
          <a:xfrm>
            <a:off x="10068470" y="5556154"/>
            <a:ext cx="1320800" cy="307777"/>
          </a:xfrm>
          <a:prstGeom prst="rect">
            <a:avLst/>
          </a:prstGeom>
          <a:noFill/>
        </p:spPr>
        <p:txBody>
          <a:bodyPr wrap="square" lIns="0" tIns="0" rIns="0" bIns="0" rtlCol="0">
            <a:spAutoFit/>
          </a:bodyPr>
          <a:lstStyle/>
          <a:p>
            <a:pPr algn="l"/>
            <a:r>
              <a:rPr lang="en-US" sz="2000" dirty="0">
                <a:gradFill>
                  <a:gsLst>
                    <a:gs pos="2917">
                      <a:schemeClr val="tx1"/>
                    </a:gs>
                    <a:gs pos="30000">
                      <a:schemeClr val="tx1"/>
                    </a:gs>
                  </a:gsLst>
                  <a:lin ang="5400000" scaled="0"/>
                </a:gradFill>
              </a:rPr>
              <a:t>Your Brain</a:t>
            </a:r>
          </a:p>
        </p:txBody>
      </p:sp>
    </p:spTree>
    <p:extLst>
      <p:ext uri="{BB962C8B-B14F-4D97-AF65-F5344CB8AC3E}">
        <p14:creationId xmlns:p14="http://schemas.microsoft.com/office/powerpoint/2010/main" val="55736823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Web Development Facts: 2020</a:t>
            </a:r>
          </a:p>
        </p:txBody>
      </p:sp>
      <p:sp>
        <p:nvSpPr>
          <p:cNvPr id="3" name="TextBox 2">
            <a:extLst>
              <a:ext uri="{FF2B5EF4-FFF2-40B4-BE49-F238E27FC236}">
                <a16:creationId xmlns:a16="http://schemas.microsoft.com/office/drawing/2014/main" id="{C2C01B1A-82F2-A64C-ADA5-57D19970C366}"/>
              </a:ext>
            </a:extLst>
          </p:cNvPr>
          <p:cNvSpPr txBox="1"/>
          <p:nvPr/>
        </p:nvSpPr>
        <p:spPr>
          <a:xfrm>
            <a:off x="842682" y="1595718"/>
            <a:ext cx="10291483" cy="4598951"/>
          </a:xfrm>
          <a:prstGeom prst="rect">
            <a:avLst/>
          </a:prstGeom>
          <a:noFill/>
        </p:spPr>
        <p:txBody>
          <a:bodyPr wrap="square" lIns="0" tIns="0" rIns="0" bIns="0" rtlCol="0">
            <a:spAutoFit/>
          </a:bodyPr>
          <a:lstStyle/>
          <a:p>
            <a:pPr marL="342900" indent="-342900" algn="l">
              <a:buFont typeface="Arial" panose="020B0604020202020204" pitchFamily="34" charset="0"/>
              <a:buChar char="•"/>
            </a:pPr>
            <a:r>
              <a:rPr lang="en-US" sz="2000" dirty="0">
                <a:gradFill>
                  <a:gsLst>
                    <a:gs pos="2917">
                      <a:schemeClr val="tx1"/>
                    </a:gs>
                    <a:gs pos="30000">
                      <a:schemeClr val="tx1"/>
                    </a:gs>
                  </a:gsLst>
                  <a:lin ang="5400000" scaled="0"/>
                </a:gradFill>
              </a:rPr>
              <a:t>4,437,215,927 (1/5/2020) Internet Users around the world. (up from 3.42 billion in 2016)</a:t>
            </a:r>
          </a:p>
          <a:p>
            <a:pPr marL="342900" indent="-342900" algn="l">
              <a:buFont typeface="Arial" panose="020B0604020202020204" pitchFamily="34" charset="0"/>
              <a:buChar char="•"/>
            </a:pPr>
            <a:r>
              <a:rPr lang="en-US" dirty="0"/>
              <a:t>There are 326,474,013 people in the United States, and </a:t>
            </a:r>
            <a:r>
              <a:rPr lang="en-US" b="1" dirty="0"/>
              <a:t>nearly double that using the internet in China</a:t>
            </a:r>
            <a:r>
              <a:rPr lang="en-US" dirty="0"/>
              <a:t>, which has a population of 1,415,045,928.</a:t>
            </a:r>
          </a:p>
          <a:p>
            <a:pPr marL="342900" indent="-342900">
              <a:buFont typeface="Arial" panose="020B0604020202020204" pitchFamily="34" charset="0"/>
              <a:buChar char="•"/>
            </a:pPr>
            <a:r>
              <a:rPr lang="en-US" dirty="0"/>
              <a:t>How many websites are there in 2020? As of January 2020 there were over </a:t>
            </a:r>
            <a:r>
              <a:rPr lang="en-US" b="1" dirty="0"/>
              <a:t>1.74 billion websites</a:t>
            </a:r>
            <a:r>
              <a:rPr lang="en-US" dirty="0"/>
              <a:t> on the Internet. </a:t>
            </a:r>
            <a:r>
              <a:rPr lang="en-US" dirty="0" err="1"/>
              <a:t>info.cern.ch</a:t>
            </a:r>
            <a:r>
              <a:rPr lang="en-US" dirty="0"/>
              <a:t> was the first-ever website on the Internet, published on August 6, 1991</a:t>
            </a:r>
          </a:p>
          <a:p>
            <a:pPr marL="342900" indent="-342900">
              <a:buFont typeface="Arial" panose="020B0604020202020204" pitchFamily="34" charset="0"/>
              <a:buChar char="•"/>
            </a:pPr>
            <a:r>
              <a:rPr lang="en-US" dirty="0"/>
              <a:t> </a:t>
            </a:r>
            <a:r>
              <a:rPr lang="en-US" b="1" dirty="0"/>
              <a:t>Approximately 40% of the world’s population</a:t>
            </a:r>
            <a:r>
              <a:rPr lang="en-US" dirty="0"/>
              <a:t> had an internet connection in 2018. In 1995, it was less than 1%.</a:t>
            </a:r>
          </a:p>
          <a:p>
            <a:pPr marL="342900" indent="-342900">
              <a:buFont typeface="Arial" panose="020B0604020202020204" pitchFamily="34" charset="0"/>
              <a:buChar char="•"/>
            </a:pPr>
            <a:r>
              <a:rPr lang="en-US" dirty="0"/>
              <a:t> In Asia, China reigns supreme when it comes to having the most active internet users. With </a:t>
            </a:r>
            <a:r>
              <a:rPr lang="en-US" b="1" dirty="0"/>
              <a:t>818,934,000 users</a:t>
            </a:r>
            <a:r>
              <a:rPr lang="en-US" dirty="0"/>
              <a:t>, the next closest countries include the United States with 320,059,368, Russia with 109,552,842, and Latin America/Caribbean with 18,526,199 users.</a:t>
            </a:r>
          </a:p>
          <a:p>
            <a:pPr marL="342900" indent="-342900">
              <a:buFont typeface="Arial" panose="020B0604020202020204" pitchFamily="34" charset="0"/>
              <a:buChar char="•"/>
            </a:pPr>
            <a:endParaRPr lang="en-US" sz="2000" dirty="0">
              <a:gradFill>
                <a:gsLst>
                  <a:gs pos="2917">
                    <a:schemeClr val="tx1"/>
                  </a:gs>
                  <a:gs pos="30000">
                    <a:schemeClr val="tx1"/>
                  </a:gs>
                </a:gsLst>
                <a:lin ang="5400000" scaled="0"/>
              </a:gradFill>
            </a:endParaRPr>
          </a:p>
          <a:p>
            <a:r>
              <a:rPr lang="en-US" sz="2000" b="1" dirty="0">
                <a:gradFill>
                  <a:gsLst>
                    <a:gs pos="2917">
                      <a:schemeClr val="tx1"/>
                    </a:gs>
                    <a:gs pos="30000">
                      <a:schemeClr val="tx1"/>
                    </a:gs>
                  </a:gsLst>
                  <a:lin ang="5400000" scaled="0"/>
                </a:gradFill>
              </a:rPr>
              <a:t>Takeaway: </a:t>
            </a:r>
            <a:r>
              <a:rPr lang="en-US" sz="2000" dirty="0">
                <a:gradFill>
                  <a:gsLst>
                    <a:gs pos="2917">
                      <a:schemeClr val="tx1"/>
                    </a:gs>
                    <a:gs pos="30000">
                      <a:schemeClr val="tx1"/>
                    </a:gs>
                  </a:gsLst>
                  <a:lin ang="5400000" scaled="0"/>
                </a:gradFill>
              </a:rPr>
              <a:t>The Web is a thriving place, and web developers are needed.</a:t>
            </a:r>
          </a:p>
          <a:p>
            <a:r>
              <a:rPr lang="en-US" sz="2000" dirty="0">
                <a:gradFill>
                  <a:gsLst>
                    <a:gs pos="2917">
                      <a:schemeClr val="tx1"/>
                    </a:gs>
                    <a:gs pos="30000">
                      <a:schemeClr val="tx1"/>
                    </a:gs>
                  </a:gsLst>
                  <a:lin ang="5400000" scaled="0"/>
                </a:gradFill>
              </a:rPr>
              <a:t>US News and World Reports classify Web Developers as:</a:t>
            </a:r>
          </a:p>
          <a:p>
            <a:r>
              <a:rPr lang="en-US" sz="2000" dirty="0">
                <a:gradFill>
                  <a:gsLst>
                    <a:gs pos="2917">
                      <a:schemeClr val="tx1"/>
                    </a:gs>
                    <a:gs pos="30000">
                      <a:schemeClr val="tx1"/>
                    </a:gs>
                  </a:gsLst>
                  <a:lin ang="5400000" scaled="0"/>
                </a:gradFill>
              </a:rPr>
              <a:t>	#3 Best Technology Jobs</a:t>
            </a:r>
          </a:p>
          <a:p>
            <a:r>
              <a:rPr lang="en-US" sz="2000" dirty="0">
                <a:gradFill>
                  <a:gsLst>
                    <a:gs pos="2917">
                      <a:schemeClr val="tx1"/>
                    </a:gs>
                    <a:gs pos="30000">
                      <a:schemeClr val="tx1"/>
                    </a:gs>
                  </a:gsLst>
                  <a:lin ang="5400000" scaled="0"/>
                </a:gradFill>
              </a:rPr>
              <a:t>	#13 Best STEM Jobs</a:t>
            </a:r>
          </a:p>
          <a:p>
            <a:r>
              <a:rPr lang="en-US" sz="2000" dirty="0">
                <a:gradFill>
                  <a:gsLst>
                    <a:gs pos="2917">
                      <a:schemeClr val="tx1"/>
                    </a:gs>
                    <a:gs pos="30000">
                      <a:schemeClr val="tx1"/>
                    </a:gs>
                  </a:gsLst>
                  <a:lin ang="5400000" scaled="0"/>
                </a:gradFill>
              </a:rPr>
              <a:t>	#23 in best 100 Jobs</a:t>
            </a:r>
          </a:p>
        </p:txBody>
      </p:sp>
      <p:pic>
        <p:nvPicPr>
          <p:cNvPr id="8" name="Picture 7">
            <a:extLst>
              <a:ext uri="{FF2B5EF4-FFF2-40B4-BE49-F238E27FC236}">
                <a16:creationId xmlns:a16="http://schemas.microsoft.com/office/drawing/2014/main" id="{A942E6D1-8AFB-3E43-B97B-0BC6081968F5}"/>
              </a:ext>
            </a:extLst>
          </p:cNvPr>
          <p:cNvPicPr>
            <a:picLocks noChangeAspect="1"/>
          </p:cNvPicPr>
          <p:nvPr/>
        </p:nvPicPr>
        <p:blipFill>
          <a:blip r:embed="rId3"/>
          <a:stretch>
            <a:fillRect/>
          </a:stretch>
        </p:blipFill>
        <p:spPr>
          <a:xfrm>
            <a:off x="9103360" y="4363361"/>
            <a:ext cx="1728694" cy="1797842"/>
          </a:xfrm>
          <a:prstGeom prst="rect">
            <a:avLst/>
          </a:prstGeom>
        </p:spPr>
      </p:pic>
    </p:spTree>
    <p:extLst>
      <p:ext uri="{BB962C8B-B14F-4D97-AF65-F5344CB8AC3E}">
        <p14:creationId xmlns:p14="http://schemas.microsoft.com/office/powerpoint/2010/main" val="247576971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EFC5C-908D-F244-ADD7-3093A3D731FD}"/>
              </a:ext>
            </a:extLst>
          </p:cNvPr>
          <p:cNvSpPr>
            <a:spLocks noGrp="1"/>
          </p:cNvSpPr>
          <p:nvPr>
            <p:ph type="title"/>
          </p:nvPr>
        </p:nvSpPr>
        <p:spPr/>
        <p:txBody>
          <a:bodyPr/>
          <a:lstStyle/>
          <a:p>
            <a:r>
              <a:rPr lang="en-US" dirty="0"/>
              <a:t>Types of Web Developers</a:t>
            </a:r>
          </a:p>
        </p:txBody>
      </p:sp>
      <p:sp>
        <p:nvSpPr>
          <p:cNvPr id="3" name="Content Placeholder 2">
            <a:extLst>
              <a:ext uri="{FF2B5EF4-FFF2-40B4-BE49-F238E27FC236}">
                <a16:creationId xmlns:a16="http://schemas.microsoft.com/office/drawing/2014/main" id="{F3EF3E21-78AE-9A4F-A905-11D7D42AD55A}"/>
              </a:ext>
            </a:extLst>
          </p:cNvPr>
          <p:cNvSpPr>
            <a:spLocks noGrp="1"/>
          </p:cNvSpPr>
          <p:nvPr>
            <p:ph sz="quarter" idx="10"/>
          </p:nvPr>
        </p:nvSpPr>
        <p:spPr>
          <a:xfrm>
            <a:off x="584200" y="1435100"/>
            <a:ext cx="11018838" cy="3016210"/>
          </a:xfrm>
        </p:spPr>
        <p:txBody>
          <a:bodyPr/>
          <a:lstStyle/>
          <a:p>
            <a:r>
              <a:rPr lang="en-US" b="1" dirty="0"/>
              <a:t>1. Front end developers</a:t>
            </a:r>
            <a:r>
              <a:rPr lang="en-US" dirty="0"/>
              <a:t> </a:t>
            </a:r>
          </a:p>
          <a:p>
            <a:r>
              <a:rPr lang="en-US" b="1" dirty="0"/>
              <a:t>2. Back end developers</a:t>
            </a:r>
            <a:r>
              <a:rPr lang="en-US" dirty="0"/>
              <a:t> </a:t>
            </a:r>
          </a:p>
          <a:p>
            <a:r>
              <a:rPr lang="en-US" b="1" dirty="0"/>
              <a:t>3. Full stack developer</a:t>
            </a:r>
          </a:p>
          <a:p>
            <a:endParaRPr lang="en-US" b="1" dirty="0"/>
          </a:p>
          <a:p>
            <a:endParaRPr lang="en-US" b="1" dirty="0"/>
          </a:p>
          <a:p>
            <a:pPr marL="0" indent="0">
              <a:buNone/>
            </a:pPr>
            <a:endParaRPr lang="en-US" dirty="0"/>
          </a:p>
        </p:txBody>
      </p:sp>
      <p:pic>
        <p:nvPicPr>
          <p:cNvPr id="5" name="Picture 4">
            <a:extLst>
              <a:ext uri="{FF2B5EF4-FFF2-40B4-BE49-F238E27FC236}">
                <a16:creationId xmlns:a16="http://schemas.microsoft.com/office/drawing/2014/main" id="{59E2AEB6-2E8B-274E-8342-468D54ED8A09}"/>
              </a:ext>
            </a:extLst>
          </p:cNvPr>
          <p:cNvPicPr>
            <a:picLocks noChangeAspect="1"/>
          </p:cNvPicPr>
          <p:nvPr/>
        </p:nvPicPr>
        <p:blipFill>
          <a:blip r:embed="rId3"/>
          <a:stretch>
            <a:fillRect/>
          </a:stretch>
        </p:blipFill>
        <p:spPr>
          <a:xfrm>
            <a:off x="5668308" y="1435100"/>
            <a:ext cx="4694891" cy="3786202"/>
          </a:xfrm>
          <a:prstGeom prst="rect">
            <a:avLst/>
          </a:prstGeom>
        </p:spPr>
      </p:pic>
    </p:spTree>
    <p:extLst>
      <p:ext uri="{BB962C8B-B14F-4D97-AF65-F5344CB8AC3E}">
        <p14:creationId xmlns:p14="http://schemas.microsoft.com/office/powerpoint/2010/main" val="274413395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5FB00-B521-064B-B285-70D9670015D8}"/>
              </a:ext>
            </a:extLst>
          </p:cNvPr>
          <p:cNvSpPr>
            <a:spLocks noGrp="1"/>
          </p:cNvSpPr>
          <p:nvPr>
            <p:ph type="title"/>
          </p:nvPr>
        </p:nvSpPr>
        <p:spPr/>
        <p:txBody>
          <a:bodyPr/>
          <a:lstStyle/>
          <a:p>
            <a:r>
              <a:rPr lang="en-US" dirty="0"/>
              <a:t>Azure for Web Development</a:t>
            </a:r>
          </a:p>
        </p:txBody>
      </p:sp>
      <p:sp>
        <p:nvSpPr>
          <p:cNvPr id="3" name="Content Placeholder 2">
            <a:extLst>
              <a:ext uri="{FF2B5EF4-FFF2-40B4-BE49-F238E27FC236}">
                <a16:creationId xmlns:a16="http://schemas.microsoft.com/office/drawing/2014/main" id="{615942A4-715F-FF4E-80C6-6183BFE2A78A}"/>
              </a:ext>
            </a:extLst>
          </p:cNvPr>
          <p:cNvSpPr>
            <a:spLocks noGrp="1"/>
          </p:cNvSpPr>
          <p:nvPr>
            <p:ph sz="quarter" idx="10"/>
          </p:nvPr>
        </p:nvSpPr>
        <p:spPr>
          <a:xfrm>
            <a:off x="584200" y="1435100"/>
            <a:ext cx="5099424" cy="4715137"/>
          </a:xfrm>
        </p:spPr>
        <p:txBody>
          <a:bodyPr/>
          <a:lstStyle/>
          <a:p>
            <a:r>
              <a:rPr lang="en-US" dirty="0"/>
              <a:t>Visual Studio</a:t>
            </a:r>
          </a:p>
          <a:p>
            <a:r>
              <a:rPr lang="en-US" dirty="0"/>
              <a:t>Visual Studio Code</a:t>
            </a:r>
          </a:p>
          <a:p>
            <a:r>
              <a:rPr lang="en-US" dirty="0"/>
              <a:t>Unified SDKs</a:t>
            </a:r>
          </a:p>
          <a:p>
            <a:pPr lvl="1"/>
            <a:r>
              <a:rPr lang="en-US" dirty="0"/>
              <a:t>PHP</a:t>
            </a:r>
          </a:p>
          <a:p>
            <a:pPr lvl="1"/>
            <a:r>
              <a:rPr lang="en-US" dirty="0"/>
              <a:t>Go</a:t>
            </a:r>
          </a:p>
          <a:p>
            <a:pPr lvl="1"/>
            <a:r>
              <a:rPr lang="en-US" dirty="0"/>
              <a:t>Java</a:t>
            </a:r>
          </a:p>
          <a:p>
            <a:pPr lvl="1"/>
            <a:r>
              <a:rPr lang="en-US" dirty="0"/>
              <a:t>Python</a:t>
            </a:r>
          </a:p>
          <a:p>
            <a:pPr lvl="1"/>
            <a:r>
              <a:rPr lang="en-US" dirty="0"/>
              <a:t>.NET</a:t>
            </a:r>
          </a:p>
          <a:p>
            <a:pPr lvl="1"/>
            <a:r>
              <a:rPr lang="en-US" dirty="0" err="1"/>
              <a:t>Javascript</a:t>
            </a:r>
            <a:endParaRPr lang="en-US" dirty="0"/>
          </a:p>
          <a:p>
            <a:r>
              <a:rPr lang="en-US" dirty="0"/>
              <a:t>Cloud Based Tools</a:t>
            </a:r>
          </a:p>
          <a:p>
            <a:endParaRPr lang="en-US" dirty="0"/>
          </a:p>
        </p:txBody>
      </p:sp>
      <p:pic>
        <p:nvPicPr>
          <p:cNvPr id="5" name="Picture 4">
            <a:extLst>
              <a:ext uri="{FF2B5EF4-FFF2-40B4-BE49-F238E27FC236}">
                <a16:creationId xmlns:a16="http://schemas.microsoft.com/office/drawing/2014/main" id="{550675F4-EC46-264C-83BD-3D1B894B44F0}"/>
              </a:ext>
            </a:extLst>
          </p:cNvPr>
          <p:cNvPicPr>
            <a:picLocks noChangeAspect="1"/>
          </p:cNvPicPr>
          <p:nvPr/>
        </p:nvPicPr>
        <p:blipFill>
          <a:blip r:embed="rId3"/>
          <a:stretch>
            <a:fillRect/>
          </a:stretch>
        </p:blipFill>
        <p:spPr>
          <a:xfrm>
            <a:off x="7974013" y="1467811"/>
            <a:ext cx="3924300" cy="660400"/>
          </a:xfrm>
          <a:prstGeom prst="rect">
            <a:avLst/>
          </a:prstGeom>
        </p:spPr>
      </p:pic>
      <p:pic>
        <p:nvPicPr>
          <p:cNvPr id="7" name="Picture 6">
            <a:extLst>
              <a:ext uri="{FF2B5EF4-FFF2-40B4-BE49-F238E27FC236}">
                <a16:creationId xmlns:a16="http://schemas.microsoft.com/office/drawing/2014/main" id="{59D43377-B78D-1E40-90E9-EB299177AEF4}"/>
              </a:ext>
            </a:extLst>
          </p:cNvPr>
          <p:cNvPicPr>
            <a:picLocks noChangeAspect="1"/>
          </p:cNvPicPr>
          <p:nvPr/>
        </p:nvPicPr>
        <p:blipFill>
          <a:blip r:embed="rId4"/>
          <a:stretch>
            <a:fillRect/>
          </a:stretch>
        </p:blipFill>
        <p:spPr>
          <a:xfrm>
            <a:off x="3728573" y="1460340"/>
            <a:ext cx="4178300" cy="685800"/>
          </a:xfrm>
          <a:prstGeom prst="rect">
            <a:avLst/>
          </a:prstGeom>
        </p:spPr>
      </p:pic>
      <p:sp>
        <p:nvSpPr>
          <p:cNvPr id="9" name="TextBox 8">
            <a:extLst>
              <a:ext uri="{FF2B5EF4-FFF2-40B4-BE49-F238E27FC236}">
                <a16:creationId xmlns:a16="http://schemas.microsoft.com/office/drawing/2014/main" id="{49C2E830-3498-CD4F-A323-225383A3EA27}"/>
              </a:ext>
            </a:extLst>
          </p:cNvPr>
          <p:cNvSpPr txBox="1"/>
          <p:nvPr/>
        </p:nvSpPr>
        <p:spPr>
          <a:xfrm>
            <a:off x="6581617" y="2338327"/>
            <a:ext cx="4855882" cy="3877985"/>
          </a:xfrm>
          <a:prstGeom prst="rect">
            <a:avLst/>
          </a:prstGeom>
          <a:noFill/>
        </p:spPr>
        <p:txBody>
          <a:bodyPr wrap="square" lIns="0" tIns="0" rIns="0" bIns="0" rtlCol="0">
            <a:spAutoFit/>
          </a:bodyPr>
          <a:lstStyle/>
          <a:p>
            <a:pPr algn="r"/>
            <a:r>
              <a:rPr lang="en-US" sz="2800" b="1" dirty="0">
                <a:gradFill>
                  <a:gsLst>
                    <a:gs pos="2917">
                      <a:schemeClr val="tx1"/>
                    </a:gs>
                    <a:gs pos="30000">
                      <a:schemeClr val="tx1"/>
                    </a:gs>
                  </a:gsLst>
                  <a:lin ang="5400000" scaled="0"/>
                </a:gradFill>
              </a:rPr>
              <a:t>Azure Productivity Tools:</a:t>
            </a:r>
          </a:p>
          <a:p>
            <a:pPr algn="r"/>
            <a:r>
              <a:rPr lang="en-US" sz="2800" dirty="0">
                <a:gradFill>
                  <a:gsLst>
                    <a:gs pos="2917">
                      <a:schemeClr val="tx1"/>
                    </a:gs>
                    <a:gs pos="30000">
                      <a:schemeClr val="tx1"/>
                    </a:gs>
                  </a:gsLst>
                  <a:lin ang="5400000" scaled="0"/>
                </a:gradFill>
              </a:rPr>
              <a:t>Cloud Explorer</a:t>
            </a:r>
          </a:p>
          <a:p>
            <a:pPr algn="r"/>
            <a:r>
              <a:rPr lang="en-US" sz="2800" dirty="0">
                <a:gradFill>
                  <a:gsLst>
                    <a:gs pos="2917">
                      <a:schemeClr val="tx1"/>
                    </a:gs>
                    <a:gs pos="30000">
                      <a:schemeClr val="tx1"/>
                    </a:gs>
                  </a:gsLst>
                  <a:lin ang="5400000" scaled="0"/>
                </a:gradFill>
              </a:rPr>
              <a:t>Azure Watch</a:t>
            </a:r>
          </a:p>
          <a:p>
            <a:pPr algn="r"/>
            <a:r>
              <a:rPr lang="en-US" sz="2800" dirty="0">
                <a:gradFill>
                  <a:gsLst>
                    <a:gs pos="2917">
                      <a:schemeClr val="tx1"/>
                    </a:gs>
                    <a:gs pos="30000">
                      <a:schemeClr val="tx1"/>
                    </a:gs>
                  </a:gsLst>
                  <a:lin ang="5400000" scaled="0"/>
                </a:gradFill>
              </a:rPr>
              <a:t>Azure Ping</a:t>
            </a:r>
          </a:p>
          <a:p>
            <a:pPr algn="r"/>
            <a:r>
              <a:rPr lang="en-US" sz="2800" dirty="0">
                <a:gradFill>
                  <a:gsLst>
                    <a:gs pos="2917">
                      <a:schemeClr val="tx1"/>
                    </a:gs>
                    <a:gs pos="30000">
                      <a:schemeClr val="tx1"/>
                    </a:gs>
                  </a:gsLst>
                  <a:lin ang="5400000" scaled="0"/>
                </a:gradFill>
              </a:rPr>
              <a:t>Cloud Combine</a:t>
            </a:r>
          </a:p>
          <a:p>
            <a:pPr algn="r"/>
            <a:r>
              <a:rPr lang="en-US" sz="2800" dirty="0">
                <a:gradFill>
                  <a:gsLst>
                    <a:gs pos="2917">
                      <a:schemeClr val="tx1"/>
                    </a:gs>
                    <a:gs pos="30000">
                      <a:schemeClr val="tx1"/>
                    </a:gs>
                  </a:gsLst>
                  <a:lin ang="5400000" scaled="0"/>
                </a:gradFill>
              </a:rPr>
              <a:t>Azure Data Tools</a:t>
            </a:r>
          </a:p>
          <a:p>
            <a:pPr algn="r"/>
            <a:r>
              <a:rPr lang="en-US" sz="2800" dirty="0">
                <a:gradFill>
                  <a:gsLst>
                    <a:gs pos="2917">
                      <a:schemeClr val="tx1"/>
                    </a:gs>
                    <a:gs pos="30000">
                      <a:schemeClr val="tx1"/>
                    </a:gs>
                  </a:gsLst>
                  <a:lin ang="5400000" scaled="0"/>
                </a:gradFill>
              </a:rPr>
              <a:t>Many more…</a:t>
            </a:r>
          </a:p>
          <a:p>
            <a:pPr algn="l"/>
            <a:endParaRPr lang="en-US" sz="2800" dirty="0">
              <a:gradFill>
                <a:gsLst>
                  <a:gs pos="2917">
                    <a:schemeClr val="tx1"/>
                  </a:gs>
                  <a:gs pos="30000">
                    <a:schemeClr val="tx1"/>
                  </a:gs>
                </a:gsLst>
                <a:lin ang="5400000" scaled="0"/>
              </a:gradFill>
            </a:endParaRPr>
          </a:p>
          <a:p>
            <a:pPr algn="l"/>
            <a:endParaRPr lang="en-US" sz="2800" dirty="0">
              <a:gradFill>
                <a:gsLst>
                  <a:gs pos="2917">
                    <a:schemeClr val="tx1"/>
                  </a:gs>
                  <a:gs pos="30000">
                    <a:schemeClr val="tx1"/>
                  </a:gs>
                </a:gsLst>
                <a:lin ang="5400000" scaled="0"/>
              </a:gradFill>
            </a:endParaRPr>
          </a:p>
        </p:txBody>
      </p:sp>
      <p:pic>
        <p:nvPicPr>
          <p:cNvPr id="11" name="Picture 10">
            <a:extLst>
              <a:ext uri="{FF2B5EF4-FFF2-40B4-BE49-F238E27FC236}">
                <a16:creationId xmlns:a16="http://schemas.microsoft.com/office/drawing/2014/main" id="{4A0AC248-D398-644C-8024-DA52D8CDDD67}"/>
              </a:ext>
            </a:extLst>
          </p:cNvPr>
          <p:cNvPicPr>
            <a:picLocks noChangeAspect="1"/>
          </p:cNvPicPr>
          <p:nvPr/>
        </p:nvPicPr>
        <p:blipFill>
          <a:blip r:embed="rId5"/>
          <a:stretch>
            <a:fillRect/>
          </a:stretch>
        </p:blipFill>
        <p:spPr>
          <a:xfrm>
            <a:off x="3969401" y="2855282"/>
            <a:ext cx="4326440" cy="2844074"/>
          </a:xfrm>
          <a:prstGeom prst="rect">
            <a:avLst/>
          </a:prstGeom>
        </p:spPr>
      </p:pic>
    </p:spTree>
    <p:extLst>
      <p:ext uri="{BB962C8B-B14F-4D97-AF65-F5344CB8AC3E}">
        <p14:creationId xmlns:p14="http://schemas.microsoft.com/office/powerpoint/2010/main" val="234730253"/>
      </p:ext>
    </p:extLst>
  </p:cSld>
  <p:clrMapOvr>
    <a:masterClrMapping/>
  </p:clrMapOvr>
  <p:transition>
    <p:fade/>
  </p:transition>
</p:sld>
</file>

<file path=ppt/theme/theme1.xml><?xml version="1.0" encoding="utf-8"?>
<a:theme xmlns:a="http://schemas.openxmlformats.org/drawingml/2006/main" name="White Template">
  <a:themeElements>
    <a:clrScheme name="2019 Brand BLUE Light Bak">
      <a:dk1>
        <a:srgbClr val="000000"/>
      </a:dk1>
      <a:lt1>
        <a:srgbClr val="FFFFFF"/>
      </a:lt1>
      <a:dk2>
        <a:srgbClr val="243A5E"/>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lue_Education_2019_01.potx" id="{B92F1A48-DEE9-48F5-AAC9-DFF5938A8CFD}" vid="{C792CC7E-08FE-42B5-BB09-2694ECCB7BA9}"/>
    </a:ext>
  </a:extLst>
</a:theme>
</file>

<file path=ppt/theme/theme2.xml><?xml version="1.0" encoding="utf-8"?>
<a:theme xmlns:a="http://schemas.openxmlformats.org/drawingml/2006/main" name="Black Template">
  <a:themeElements>
    <a:clrScheme name="2019 Brand BLUE Dark Bak">
      <a:dk1>
        <a:srgbClr val="000000"/>
      </a:dk1>
      <a:lt1>
        <a:srgbClr val="FFFFFF"/>
      </a:lt1>
      <a:dk2>
        <a:srgbClr val="243A5E"/>
      </a:dk2>
      <a:lt2>
        <a:srgbClr val="E6E6E6"/>
      </a:lt2>
      <a:accent1>
        <a:srgbClr val="0078D4"/>
      </a:accent1>
      <a:accent2>
        <a:srgbClr val="50E6FF"/>
      </a:accent2>
      <a:accent3>
        <a:srgbClr val="D83B01"/>
      </a:accent3>
      <a:accent4>
        <a:srgbClr val="9BF00B"/>
      </a:accent4>
      <a:accent5>
        <a:srgbClr val="FFB900"/>
      </a:accent5>
      <a:accent6>
        <a:srgbClr val="E6E6E6"/>
      </a:accent6>
      <a:hlink>
        <a:srgbClr val="50E6FF"/>
      </a:hlink>
      <a:folHlink>
        <a:srgbClr val="50E6FF"/>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lue_Education_2019_01.potx" id="{B92F1A48-DEE9-48F5-AAC9-DFF5938A8CFD}" vid="{D88BB652-E15D-4F18-866C-7B957B7F9D19}"/>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ADFD5C20E515444A382E77DF40C7706" ma:contentTypeVersion="14" ma:contentTypeDescription="Create a new document." ma:contentTypeScope="" ma:versionID="dfd38c844f7b8d0eafb8c4655a4ece79">
  <xsd:schema xmlns:xsd="http://www.w3.org/2001/XMLSchema" xmlns:xs="http://www.w3.org/2001/XMLSchema" xmlns:p="http://schemas.microsoft.com/office/2006/metadata/properties" xmlns:ns3="c26d0aff-874e-40ca-b96b-bf2bfd28871b" xmlns:ns4="b41299b6-b4f0-41d3-8455-1789a5666ecf" targetNamespace="http://schemas.microsoft.com/office/2006/metadata/properties" ma:root="true" ma:fieldsID="d5aa548d52e89e173044b124cd4a8e31" ns3:_="" ns4:_="">
    <xsd:import namespace="c26d0aff-874e-40ca-b96b-bf2bfd28871b"/>
    <xsd:import namespace="b41299b6-b4f0-41d3-8455-1789a5666ecf"/>
    <xsd:element name="properties">
      <xsd:complexType>
        <xsd:sequence>
          <xsd:element name="documentManagement">
            <xsd:complexType>
              <xsd:all>
                <xsd:element ref="ns3:SharedWithUsers" minOccurs="0"/>
                <xsd:element ref="ns3:SharedWithDetails" minOccurs="0"/>
                <xsd:element ref="ns3:SharingHintHash" minOccurs="0"/>
                <xsd:element ref="ns3:LastSharedByUser" minOccurs="0"/>
                <xsd:element ref="ns3:LastSharedByTime" minOccurs="0"/>
                <xsd:element ref="ns4:MediaServiceMetadata" minOccurs="0"/>
                <xsd:element ref="ns4:MediaServiceFastMetadata" minOccurs="0"/>
                <xsd:element ref="ns4:MediaServiceDateTaken" minOccurs="0"/>
                <xsd:element ref="ns4:MediaServiceAutoKeyPoints" minOccurs="0"/>
                <xsd:element ref="ns4:MediaServiceKeyPoints" minOccurs="0"/>
                <xsd:element ref="ns4:MediaServiceAutoTags" minOccurs="0"/>
                <xsd:element ref="ns4:MediaServiceGenerationTime" minOccurs="0"/>
                <xsd:element ref="ns4:MediaServiceEventHashCode" minOccurs="0"/>
                <xsd:element ref="ns4: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26d0aff-874e-40ca-b96b-bf2bfd28871b"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b41299b6-b4f0-41d3-8455-1789a5666ecf"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AutoTags" ma:index="18" nillable="true" ma:displayName="Tags" ma:internalName="MediaServiceAutoTags"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b41299b6-b4f0-41d3-8455-1789a5666ecf" xsi:nil="true"/>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EB60195D-861A-4F99-B13E-D99EBFEC4D4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26d0aff-874e-40ca-b96b-bf2bfd28871b"/>
    <ds:schemaRef ds:uri="b41299b6-b4f0-41d3-8455-1789a5666ec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purl.org/dc/dcmitype/"/>
    <ds:schemaRef ds:uri="c26d0aff-874e-40ca-b96b-bf2bfd28871b"/>
    <ds:schemaRef ds:uri="http://www.w3.org/XML/1998/namespace"/>
    <ds:schemaRef ds:uri="http://schemas.microsoft.com/office/2006/metadata/properties"/>
    <ds:schemaRef ds:uri="http://schemas.microsoft.com/office/2006/documentManagement/types"/>
    <ds:schemaRef ds:uri="http://schemas.microsoft.com/office/infopath/2007/PartnerControls"/>
    <ds:schemaRef ds:uri="http://purl.org/dc/elements/1.1/"/>
    <ds:schemaRef ds:uri="http://schemas.openxmlformats.org/package/2006/metadata/core-properties"/>
    <ds:schemaRef ds:uri="b41299b6-b4f0-41d3-8455-1789a5666ecf"/>
    <ds:schemaRef ds:uri="http://purl.org/dc/terms/"/>
  </ds:schemaRefs>
</ds:datastoreItem>
</file>

<file path=docProps/app.xml><?xml version="1.0" encoding="utf-8"?>
<Properties xmlns="http://schemas.openxmlformats.org/officeDocument/2006/extended-properties" xmlns:vt="http://schemas.openxmlformats.org/officeDocument/2006/docPropsVTypes">
  <Template>16-9_Blue_Education_2019_01</Template>
  <TotalTime>31898</TotalTime>
  <Words>5453</Words>
  <Application>Microsoft Office PowerPoint</Application>
  <PresentationFormat>Widescreen</PresentationFormat>
  <Paragraphs>527</Paragraphs>
  <Slides>40</Slides>
  <Notes>38</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40</vt:i4>
      </vt:variant>
    </vt:vector>
  </HeadingPairs>
  <TitlesOfParts>
    <vt:vector size="47" baseType="lpstr">
      <vt:lpstr>Arial</vt:lpstr>
      <vt:lpstr>Consolas</vt:lpstr>
      <vt:lpstr>Segoe UI</vt:lpstr>
      <vt:lpstr>Segoe UI Semibold</vt:lpstr>
      <vt:lpstr>Wingdings</vt:lpstr>
      <vt:lpstr>White Template</vt:lpstr>
      <vt:lpstr>Black Template</vt:lpstr>
      <vt:lpstr>Good morning!!! </vt:lpstr>
      <vt:lpstr>Web Development Fundamentals 1</vt:lpstr>
      <vt:lpstr>Presenter’s Name</vt:lpstr>
      <vt:lpstr>Workshop Agenda</vt:lpstr>
      <vt:lpstr>PowerPoint Presentation</vt:lpstr>
      <vt:lpstr>Notes on Learning how to Learn</vt:lpstr>
      <vt:lpstr>Web Development Facts: 2020</vt:lpstr>
      <vt:lpstr>Types of Web Developers</vt:lpstr>
      <vt:lpstr>Azure for Web Development</vt:lpstr>
      <vt:lpstr>The Rise of the Web Developers</vt:lpstr>
      <vt:lpstr>Web Basics </vt:lpstr>
      <vt:lpstr>Web Basics Section Overview:</vt:lpstr>
      <vt:lpstr>How the internet works:</vt:lpstr>
      <vt:lpstr>HTTP Request Response Cycle</vt:lpstr>
      <vt:lpstr>Full Stack Web Development</vt:lpstr>
      <vt:lpstr>Start the Web Basics Section of the Workshop</vt:lpstr>
      <vt:lpstr>HTML – Hypertext Markup Language</vt:lpstr>
      <vt:lpstr>HTML Section Overview </vt:lpstr>
      <vt:lpstr>Installing Visual Studio Code</vt:lpstr>
      <vt:lpstr>Adding Extensions to Visual Studio Code</vt:lpstr>
      <vt:lpstr>HTML Overview: Basic Template</vt:lpstr>
      <vt:lpstr>HTML Tips </vt:lpstr>
      <vt:lpstr>CSS – Cascading Style Sheets</vt:lpstr>
      <vt:lpstr>CSS Section Overview</vt:lpstr>
      <vt:lpstr>CSS Selectors</vt:lpstr>
      <vt:lpstr>Using The Inspect Element Tool</vt:lpstr>
      <vt:lpstr>The Display Property</vt:lpstr>
      <vt:lpstr>Box Model</vt:lpstr>
      <vt:lpstr>Plotting Your Blocks</vt:lpstr>
      <vt:lpstr>Please take a moment to complete this survey.   Survey: https://aka.ms/ReactorFeedback </vt:lpstr>
      <vt:lpstr>Capstone project</vt:lpstr>
      <vt:lpstr>Capstone Project</vt:lpstr>
      <vt:lpstr>Share your portfolio sites!   Questions?</vt:lpstr>
      <vt:lpstr>Additional Learning Resources and Next Steps</vt:lpstr>
      <vt:lpstr>Free Azure for your next experiment…</vt:lpstr>
      <vt:lpstr>Further Learning in Web Development on Azure…</vt:lpstr>
      <vt:lpstr>Role-based Microsoft certs for  development:</vt:lpstr>
      <vt:lpstr>PowerPoint Presentation</vt:lpstr>
      <vt:lpstr>PowerPoint Presentation</vt:lpstr>
      <vt:lpstr>Capstone project</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brand template</dc:title>
  <dc:subject>&lt;Event name&gt;</dc:subject>
  <dc:creator>Juli May</dc:creator>
  <cp:keywords/>
  <dc:description/>
  <cp:lastModifiedBy>Luke Lappala</cp:lastModifiedBy>
  <cp:revision>106</cp:revision>
  <cp:lastPrinted>2020-01-02T18:18:31Z</cp:lastPrinted>
  <dcterms:created xsi:type="dcterms:W3CDTF">2019-05-16T23:50:47Z</dcterms:created>
  <dcterms:modified xsi:type="dcterms:W3CDTF">2020-01-17T21:44:28Z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0x0101002ADFD5C20E515444A382E77DF40C7706</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